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363" r:id="rId20"/>
    <p:sldId id="278" r:id="rId21"/>
    <p:sldId id="279" r:id="rId22"/>
    <p:sldId id="280" r:id="rId23"/>
    <p:sldId id="281" r:id="rId24"/>
    <p:sldId id="275" r:id="rId25"/>
    <p:sldId id="276" r:id="rId26"/>
    <p:sldId id="27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94" r:id="rId36"/>
    <p:sldId id="289" r:id="rId37"/>
    <p:sldId id="290" r:id="rId38"/>
    <p:sldId id="291" r:id="rId39"/>
    <p:sldId id="292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5" r:id="rId96"/>
    <p:sldId id="356" r:id="rId97"/>
    <p:sldId id="357" r:id="rId98"/>
    <p:sldId id="359" r:id="rId99"/>
    <p:sldId id="360" r:id="rId100"/>
    <p:sldId id="361" r:id="rId101"/>
    <p:sldId id="362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12" autoAdjust="0"/>
  </p:normalViewPr>
  <p:slideViewPr>
    <p:cSldViewPr>
      <p:cViewPr>
        <p:scale>
          <a:sx n="100" d="100"/>
          <a:sy n="100" d="100"/>
        </p:scale>
        <p:origin x="-192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243B9-92D0-405E-B310-2A3202B571C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292F7-A371-4EE1-93D6-66076A3C7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2F7-A371-4EE1-93D6-66076A3C7C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92F7-A371-4EE1-93D6-66076A3C7C5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EBB4-D4CD-43F9-B162-1B6AE275F1E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F125-2B66-456B-977D-09EEADBC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hon\Documents\&#3614;&#3594;&#3607;%203\&#3629;&#3610;&#3619;&#3617;&#3616;&#3634;&#3618;&#3651;&#3609;%20CPR%202010\Thai%20ACLS%202010%20&#3585;&#3634;&#3619;&#3594;&#3656;&#3623;&#3618;&#3594;&#3637;&#3623;&#3636;&#3605;%20&#3586;&#3633;&#3657;&#3609;&#3626;&#3641;&#3591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2659559"/>
            <a:ext cx="3571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rdia New" pitchFamily="34" charset="-34"/>
                <a:cs typeface="Cordia New" pitchFamily="34" charset="-34"/>
              </a:rPr>
              <a:t>CPR Guideline 2010</a:t>
            </a:r>
            <a:endParaRPr lang="en-US" sz="4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592933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นพ. กฤษฎา  เจริญรุ่งเรืองชัย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  โรงพยาบาลบางคล้า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hon\Documents\พชท 3\อบรมภายใน CPR 2010\BF2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129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0"/>
            <a:ext cx="2571750" cy="1928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น่าจะเป็น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sinus tachycardia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มีประวัติเข้าได้หรือมีสาเหตุ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มี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P wave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ลักษณะปกติ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เปลี่ยนตาม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ระยะ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RR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เปลี่ยนไปมา แต่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PR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คงที่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เด็กเล็ก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มักจะ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&lt;220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ครั้ง/นาที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เด็กโต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มักจะ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&lt;180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ครั้ง/นาที</a:t>
            </a:r>
            <a:endParaRPr lang="en-US" sz="18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0"/>
            <a:ext cx="257175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น่าจะเป็น </a:t>
            </a:r>
            <a:r>
              <a:rPr lang="en-US" sz="1800" dirty="0" err="1">
                <a:solidFill>
                  <a:schemeClr val="tx1"/>
                </a:solidFill>
                <a:cs typeface="+mj-cs"/>
              </a:rPr>
              <a:t>supraventricular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tachycardia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ไม่</a:t>
            </a:r>
            <a:r>
              <a:rPr lang="th-TH" sz="1800" dirty="0">
                <a:solidFill>
                  <a:schemeClr val="tx1"/>
                </a:solidFill>
              </a:rPr>
              <a:t>มีประวัติหรือสาเหตุ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ไม่เห็น </a:t>
            </a:r>
            <a:r>
              <a:rPr lang="en-US" sz="1800" dirty="0">
                <a:solidFill>
                  <a:schemeClr val="tx1"/>
                </a:solidFill>
              </a:rPr>
              <a:t>P wave </a:t>
            </a:r>
            <a:r>
              <a:rPr lang="th-TH" sz="1800" dirty="0">
                <a:solidFill>
                  <a:schemeClr val="tx1"/>
                </a:solidFill>
              </a:rPr>
              <a:t>หรือผิดปกติ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HR </a:t>
            </a:r>
            <a:r>
              <a:rPr lang="th-TH" sz="1800" dirty="0">
                <a:solidFill>
                  <a:schemeClr val="tx1"/>
                </a:solidFill>
              </a:rPr>
              <a:t>ไม่เปลี่ยนตาม </a:t>
            </a:r>
            <a:r>
              <a:rPr lang="en-US" sz="1800" dirty="0">
                <a:solidFill>
                  <a:schemeClr val="tx1"/>
                </a:solidFill>
              </a:rPr>
              <a:t>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 HR </a:t>
            </a:r>
            <a:r>
              <a:rPr lang="th-TH" sz="1800" dirty="0">
                <a:solidFill>
                  <a:schemeClr val="tx1"/>
                </a:solidFill>
              </a:rPr>
              <a:t>ไม่เปลี่ยนแปลงอย่างทันที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เด็กเล็ก </a:t>
            </a:r>
            <a:r>
              <a:rPr lang="en-US" sz="1800" dirty="0">
                <a:solidFill>
                  <a:schemeClr val="tx1"/>
                </a:solidFill>
              </a:rPr>
              <a:t>HR </a:t>
            </a:r>
            <a:r>
              <a:rPr lang="th-TH" sz="1800" dirty="0">
                <a:solidFill>
                  <a:schemeClr val="tx1"/>
                </a:solidFill>
              </a:rPr>
              <a:t>มักจะ</a:t>
            </a:r>
            <a:r>
              <a:rPr lang="en-US" sz="1800" u="sng" dirty="0">
                <a:solidFill>
                  <a:schemeClr val="tx1"/>
                </a:solidFill>
              </a:rPr>
              <a:t>&gt;</a:t>
            </a:r>
            <a:r>
              <a:rPr lang="en-US" sz="1800" dirty="0">
                <a:solidFill>
                  <a:schemeClr val="tx1"/>
                </a:solidFill>
              </a:rPr>
              <a:t>220</a:t>
            </a:r>
            <a:r>
              <a:rPr lang="th-TH" sz="1800" dirty="0">
                <a:solidFill>
                  <a:schemeClr val="tx1"/>
                </a:solidFill>
              </a:rPr>
              <a:t>ครั้ง/นาที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เด็กโต </a:t>
            </a:r>
            <a:r>
              <a:rPr lang="en-US" sz="1800" dirty="0">
                <a:solidFill>
                  <a:schemeClr val="tx1"/>
                </a:solidFill>
              </a:rPr>
              <a:t>HR </a:t>
            </a:r>
            <a:r>
              <a:rPr lang="th-TH" sz="1800" dirty="0">
                <a:solidFill>
                  <a:schemeClr val="tx1"/>
                </a:solidFill>
              </a:rPr>
              <a:t>มักจะ</a:t>
            </a:r>
            <a:r>
              <a:rPr lang="en-US" sz="1800" u="sng" dirty="0">
                <a:solidFill>
                  <a:schemeClr val="tx1"/>
                </a:solidFill>
              </a:rPr>
              <a:t>&gt;</a:t>
            </a:r>
            <a:r>
              <a:rPr lang="en-US" sz="1800" dirty="0">
                <a:solidFill>
                  <a:schemeClr val="tx1"/>
                </a:solidFill>
              </a:rPr>
              <a:t>180</a:t>
            </a:r>
            <a:r>
              <a:rPr lang="th-TH" sz="1800" dirty="0">
                <a:solidFill>
                  <a:schemeClr val="tx1"/>
                </a:solidFill>
              </a:rPr>
              <a:t>ครั้ง/นาที</a:t>
            </a:r>
            <a:endParaRPr lang="en-US" sz="1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5063" y="0"/>
            <a:ext cx="2928937" cy="1785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ทำ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synchronize </a:t>
            </a:r>
            <a:r>
              <a:rPr lang="en-US" sz="1800" dirty="0" err="1">
                <a:solidFill>
                  <a:schemeClr val="tx1"/>
                </a:solidFill>
                <a:cs typeface="+mj-cs"/>
              </a:rPr>
              <a:t>cardioversion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ทันที ขนาด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0.5-1J/kg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(อาจเพิ่มเป็น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2J/kg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ถ้าไม่ได้ผล)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ควรให้ยานอนหลับถ้าเป็นไปได้ แต่ไม่ควรทำให้ </a:t>
            </a:r>
            <a:r>
              <a:rPr lang="en-US" sz="1800" dirty="0" err="1">
                <a:solidFill>
                  <a:schemeClr val="tx1"/>
                </a:solidFill>
                <a:cs typeface="+mj-cs"/>
              </a:rPr>
              <a:t>cardioversion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ช้าออกไป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999332" y="221376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8625" y="2500313"/>
            <a:ext cx="1714500" cy="357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หาสาเหตุ และวิธีรักษา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7438" y="2500313"/>
            <a:ext cx="1428750" cy="9286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พิจารณาทำ </a:t>
            </a:r>
            <a:r>
              <a:rPr lang="en-US" sz="1800" dirty="0" err="1">
                <a:solidFill>
                  <a:schemeClr val="tx1"/>
                </a:solidFill>
                <a:cs typeface="+mj-cs"/>
              </a:rPr>
              <a:t>vagal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 maneuvers  </a:t>
            </a:r>
            <a:endParaRPr lang="th-TH" sz="1800" dirty="0">
              <a:solidFill>
                <a:schemeClr val="tx1"/>
              </a:solidFill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(ไม่ควรทำช้า)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rot="5400000">
            <a:off x="4037013" y="2965450"/>
            <a:ext cx="1357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3786188" y="2928938"/>
            <a:ext cx="928687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43188" y="3643313"/>
            <a:ext cx="3071812" cy="2928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Adenosine :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ถ้ามี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IV access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อยู่แล้วพิจารณาให้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adenosine 0.1mg/kg IV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 (ครั้งแรกไม่เกิน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6 mg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) อาจซ้ำได้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1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 ครั้งโดยเพิ่มขนาดเป็น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2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เท่า แต่ไม่เกิน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12 mg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 IV bolus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อย่างรวดเร็ว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</a:rPr>
              <a:t>ทำ</a:t>
            </a:r>
            <a:r>
              <a:rPr lang="en-US" sz="1800" dirty="0">
                <a:solidFill>
                  <a:schemeClr val="tx1"/>
                </a:solidFill>
              </a:rPr>
              <a:t>synchronize </a:t>
            </a:r>
            <a:r>
              <a:rPr lang="en-US" sz="1800" dirty="0" err="1">
                <a:solidFill>
                  <a:schemeClr val="tx1"/>
                </a:solidFill>
              </a:rPr>
              <a:t>cardioversion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th-TH" sz="1800" dirty="0">
                <a:solidFill>
                  <a:schemeClr val="tx1"/>
                </a:solidFill>
              </a:rPr>
              <a:t>ทันที ขนาด </a:t>
            </a:r>
            <a:r>
              <a:rPr lang="en-US" sz="1800" dirty="0">
                <a:solidFill>
                  <a:schemeClr val="tx1"/>
                </a:solidFill>
              </a:rPr>
              <a:t>0.5-1J/kg </a:t>
            </a:r>
            <a:r>
              <a:rPr lang="th-TH" sz="1800" dirty="0">
                <a:solidFill>
                  <a:schemeClr val="tx1"/>
                </a:solidFill>
              </a:rPr>
              <a:t>(อาจเพิ่มเป็น </a:t>
            </a:r>
            <a:r>
              <a:rPr lang="en-US" sz="1800" dirty="0">
                <a:solidFill>
                  <a:schemeClr val="tx1"/>
                </a:solidFill>
              </a:rPr>
              <a:t>2J/kg </a:t>
            </a:r>
            <a:r>
              <a:rPr lang="th-TH" sz="1800" dirty="0">
                <a:solidFill>
                  <a:schemeClr val="tx1"/>
                </a:solidFill>
              </a:rPr>
              <a:t>ถ้าไม่ได้ผล)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ควรให้ยานอนหลับถ้าเป็นไปได้ แต่ไม่ควรทำให้ </a:t>
            </a:r>
            <a:r>
              <a:rPr lang="en-US" sz="1800" dirty="0" err="1">
                <a:solidFill>
                  <a:schemeClr val="tx1"/>
                </a:solidFill>
              </a:rPr>
              <a:t>cardioversion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th-TH" sz="1800" dirty="0">
                <a:solidFill>
                  <a:schemeClr val="tx1"/>
                </a:solidFill>
              </a:rPr>
              <a:t>ช้าออกไป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500" y="3643313"/>
            <a:ext cx="2857500" cy="20002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</a:rPr>
              <a:t>ปรึกษาผู้เชี่วชาญ อาจให้</a:t>
            </a:r>
            <a:endParaRPr lang="en-US" sz="1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chemeClr val="tx1"/>
                </a:solidFill>
              </a:rPr>
              <a:t>Amiodarone</a:t>
            </a:r>
            <a:r>
              <a:rPr lang="en-US" sz="1800" dirty="0">
                <a:solidFill>
                  <a:schemeClr val="tx1"/>
                </a:solidFill>
              </a:rPr>
              <a:t> 5mg/kg IV </a:t>
            </a:r>
            <a:r>
              <a:rPr lang="th-TH" sz="1800" dirty="0">
                <a:solidFill>
                  <a:schemeClr val="tx1"/>
                </a:solidFill>
              </a:rPr>
              <a:t>ในเวลา </a:t>
            </a:r>
            <a:r>
              <a:rPr lang="en-US" sz="1800" dirty="0">
                <a:solidFill>
                  <a:schemeClr val="tx1"/>
                </a:solidFill>
              </a:rPr>
              <a:t>20-60 </a:t>
            </a:r>
            <a:r>
              <a:rPr lang="th-TH" sz="1800" dirty="0">
                <a:solidFill>
                  <a:schemeClr val="tx1"/>
                </a:solidFill>
              </a:rPr>
              <a:t>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Procainamide</a:t>
            </a:r>
            <a:r>
              <a:rPr lang="en-US" sz="1800" dirty="0">
                <a:solidFill>
                  <a:schemeClr val="tx1"/>
                </a:solidFill>
              </a:rPr>
              <a:t> 15mg/kg IV </a:t>
            </a:r>
            <a:r>
              <a:rPr lang="th-TH" sz="1800" dirty="0">
                <a:solidFill>
                  <a:schemeClr val="tx1"/>
                </a:solidFill>
              </a:rPr>
              <a:t>ในเวลา </a:t>
            </a:r>
            <a:r>
              <a:rPr lang="en-US" sz="1800" dirty="0">
                <a:solidFill>
                  <a:schemeClr val="tx1"/>
                </a:solidFill>
              </a:rPr>
              <a:t> 30-60 </a:t>
            </a:r>
            <a:r>
              <a:rPr lang="th-TH" sz="1800" dirty="0">
                <a:solidFill>
                  <a:schemeClr val="tx1"/>
                </a:solidFill>
              </a:rPr>
              <a:t>นาที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th-TH" sz="1800" dirty="0">
                <a:solidFill>
                  <a:schemeClr val="tx1"/>
                </a:solidFill>
              </a:rPr>
              <a:t>ไม่ควรให้ </a:t>
            </a:r>
            <a:r>
              <a:rPr lang="en-US" sz="1800" dirty="0" err="1">
                <a:solidFill>
                  <a:schemeClr val="tx1"/>
                </a:solidFill>
              </a:rPr>
              <a:t>amiodarone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th-TH" sz="1800" dirty="0">
                <a:solidFill>
                  <a:schemeClr val="tx1"/>
                </a:solidFill>
              </a:rPr>
              <a:t>และ </a:t>
            </a:r>
            <a:r>
              <a:rPr lang="en-US" sz="1800" dirty="0" err="1">
                <a:solidFill>
                  <a:schemeClr val="tx1"/>
                </a:solidFill>
              </a:rPr>
              <a:t>procainamide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th-TH" sz="1800" dirty="0">
                <a:solidFill>
                  <a:schemeClr val="tx1"/>
                </a:solidFill>
              </a:rPr>
              <a:t>ด้วยกัน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endParaRPr lang="th-TH" sz="1800" dirty="0"/>
          </a:p>
        </p:txBody>
      </p:sp>
      <p:cxnSp>
        <p:nvCxnSpPr>
          <p:cNvPr id="17" name="Straight Arrow Connector 16"/>
          <p:cNvCxnSpPr>
            <a:stCxn id="4" idx="2"/>
            <a:endCxn id="15" idx="0"/>
          </p:cNvCxnSpPr>
          <p:nvPr/>
        </p:nvCxnSpPr>
        <p:spPr>
          <a:xfrm rot="16200000" flipH="1">
            <a:off x="6769100" y="2697163"/>
            <a:ext cx="185737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5715000" y="4572000"/>
            <a:ext cx="5715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8572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เอกสารอ้างอิง</a:t>
            </a:r>
            <a:endParaRPr lang="en-US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สรุปแนวทางปฏิบัติการช่วยชีวิต ปีค.ศ.2010: คณะกรรมการมาตรฐานการช่วยชีวิต สมาคมแพทย์   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   โรคหัวใจในพระบรมราชูปถัมภ์; 2553.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Berg RA, Hemphill R,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Abella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BS,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Aufderheide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TP, Cave DM,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Hazinski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MF, et al. Adult Basic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  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Life Support. Circulation. [Guidelines]. 2010;122:S685–S705.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Neumar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RW, Otto CW, Link MS,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Kronick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SL, Shuster M, Callaway CW, et al. Adult Advanced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  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Cardiovascular Life Support. Circulation. [Guidelines]. 2010;122:S729 –S67.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เอกรินทร์ ภูมิพิเชฐ.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Practical CPR algorithm 2010.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หอประชุมราชแพทยาลัย2554.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272457"/>
            <a:ext cx="14287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Adult BLS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252823"/>
            <a:ext cx="292895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ผู้ป่วยไม่รู้สึกตัว ผู้ป่วยไม่หายใจหรือหายใจผิดปกติ (หายใจเฮือก)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3358348" y="2395037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546" y="2753021"/>
            <a:ext cx="292895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เรียกหา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emegency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response team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เรียกหา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AED/defibrillator</a:t>
            </a:r>
          </a:p>
          <a:p>
            <a:pPr algn="ctr"/>
            <a:r>
              <a:rPr lang="en-US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ให้ผู้ช่วยคนที่ 2 เป็นผู้ทำหน้าที่นี้ ถ้ามี)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rot="5400000">
            <a:off x="3356760" y="4180987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71670" y="4467533"/>
            <a:ext cx="31432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คลำชีพจร ใช้เวลาไม่เกิน 10 วินาที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rot="5400000">
            <a:off x="3358348" y="5252557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5610541"/>
            <a:ext cx="35004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เริ่มกดหน้าอกและช่วยหายใจ (30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:2)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4967599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คลำชีพจรไม่ได้</a:t>
            </a:r>
            <a:endParaRPr lang="en-US" dirty="0"/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5214942" y="4680259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4942" y="4181781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คลำชีพจรได้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4324657"/>
            <a:ext cx="221457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ช่วยหายใจ 1 ครั้งทุก 5-6 วินาที 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คลำชีพจรซ้ำทุก 2 นาที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272457"/>
            <a:ext cx="14287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Adult BLS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066" y="1216398"/>
            <a:ext cx="3286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เริ่มกดหน้าอกและช่วยหายใจ (30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:2)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3714744" y="200142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8066" y="2287968"/>
            <a:ext cx="3214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เครื่อง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AED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Defibrillator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มาถึง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rot="5400000">
            <a:off x="3713155" y="30729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28066" y="3359538"/>
            <a:ext cx="3143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Check rhythm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554" y="4788298"/>
            <a:ext cx="235745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Shock 1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ครั้ง </a:t>
            </a:r>
          </a:p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ต่อทันที 2 นาที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5520" y="4788298"/>
            <a:ext cx="35719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ทันที 2 นาที</a:t>
            </a:r>
          </a:p>
          <a:p>
            <a:pPr algn="ctr"/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Check rhythm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ทุก 2 นาที</a:t>
            </a:r>
          </a:p>
          <a:p>
            <a:pPr algn="ctr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ต่อไปเรื่อย ๆ จนกว่า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ACLS provider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จะมาถึง หรือจนกว่าผู้ป่วยขยับ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 rot="10800000" flipV="1">
            <a:off x="1713686" y="3859604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4642644" y="3788166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endCxn id="9" idx="1"/>
          </p:cNvCxnSpPr>
          <p:nvPr/>
        </p:nvCxnSpPr>
        <p:spPr>
          <a:xfrm>
            <a:off x="427802" y="3573852"/>
            <a:ext cx="2000264" cy="16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rot="5400000">
            <a:off x="-393735" y="4395389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>
            <a:endCxn id="17" idx="1"/>
          </p:cNvCxnSpPr>
          <p:nvPr/>
        </p:nvCxnSpPr>
        <p:spPr>
          <a:xfrm flipV="1">
            <a:off x="427802" y="5203797"/>
            <a:ext cx="285752" cy="13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 rot="10800000">
            <a:off x="5571338" y="3502414"/>
            <a:ext cx="32861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rot="5400000">
            <a:off x="7821635" y="4538265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endCxn id="18" idx="3"/>
          </p:cNvCxnSpPr>
          <p:nvPr/>
        </p:nvCxnSpPr>
        <p:spPr>
          <a:xfrm rot="10800000">
            <a:off x="8357420" y="5573128"/>
            <a:ext cx="500066" cy="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99900" y="40024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Non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Shockable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7868" y="400248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Shockable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85728"/>
            <a:ext cx="300039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ข้อสังเกต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BLS algorithm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1. BLS algorithm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ให้นำมาใช้ใน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ACLS cardiac arrest algorithm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ด้วย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2. ใช้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C-A-B sequence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แต่ถ้าสาเหตุของ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Cardiac arrest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เกิดจากความผิดปกติของทางเดินหายใจชัดเจน เช่น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upper airway obstruction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ให้ทำ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A-B-C sequence</a:t>
            </a:r>
          </a:p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กรณีหายใจเฮือก ซึ่งอาจเรียกว่า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air hunger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grasping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นั้นต้องช่วยแบบ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Cardiac arrest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จนกว่าจะพิสูจน์ได้ว่าไม่ใช่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4. เน้น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High quality CPR</a:t>
            </a:r>
          </a:p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ก่อนกดหน้าอก ต้องรอง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Cardiac board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ก่อน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6. ให้ความสำคัญกับการคลำชีพจรลดลง หากไม่แน่ใจว่าคลำ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Carotid pulse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ได้หรือไม่ ให้เริ่มกดหน้าอกทันที การคลำชีพจรควรคลำที่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carotid pulse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ไม่ควรคลำที่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femoral pulse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14290"/>
            <a:ext cx="271464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ข้อสังเกต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BLS algorithm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7.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ช่วยหายใจด้วย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self inflating bag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ให้มีประสิทธิภาพ โดยช่วยเท่าที่ทรวงอกยกขึ้น (โดยเฉลี่ย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tidal volume 7ml/kg)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หากทรวงอกไม่ขยับให้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maintain airway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ด้วย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Head tilt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chin lift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หากสงสัย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C-spine injury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ให้ทำ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jaw trust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098" name="Picture 2" descr="http://www.tildee.com/uploads/8-04-2012/630F34E0-C858-4FED-9B78-9815179C4C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1348950" y="5774312"/>
            <a:ext cx="16514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Head tilt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chin lift </a:t>
            </a:r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57007" y="6286520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http://www.tildee.com/hiJmld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100" name="Picture 4" descr="http://www.medtrng.com/cls2000a/fig6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655588" cy="233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สี่เหลี่ยมผืนผ้า 7"/>
          <p:cNvSpPr/>
          <p:nvPr/>
        </p:nvSpPr>
        <p:spPr>
          <a:xfrm>
            <a:off x="6357950" y="5715016"/>
            <a:ext cx="7441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jaw trust</a:t>
            </a:r>
            <a:endParaRPr lang="en-US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00562" y="62743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http://www.medtrng.com/cls2000a/lesson_6_perform_mouth.htm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392027"/>
            <a:ext cx="8715436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8.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คำว่า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ในที่นี้หมายถึง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defibrillation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9.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ในกรณีที่เป็น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witness cardiac arrest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ในกรณีที่เป็น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ที่สามารถวินิจฉัยได้ทันที เช่น 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ICE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ที่มี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EKG monitor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สามารถทำ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Defibrillation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ได้ทันที ไม่ต้องกดหน้าอกก่อน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10.กรณีเกิด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Cardiac arrest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ขณะที่ผู้ป่วยใส่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ET-Tube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อยู่ การบีบ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self inflating bag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ไม่ต้องสัมพันธ์กับการกดหน้าอก ให้ช่วยหายใจ 8-10 ครั้ง/นาที หลีกเลี่ยงการทำ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Hyperventilation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85728"/>
            <a:ext cx="300039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ข้อสังเกต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BLS algorithm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643182"/>
            <a:ext cx="528641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dia New" pitchFamily="34" charset="-34"/>
                <a:cs typeface="Cordia New" pitchFamily="34" charset="-34"/>
              </a:rPr>
              <a:t>ACLS cardiac arrest algorithm</a:t>
            </a:r>
            <a:endParaRPr lang="en-US" sz="4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214941" cy="686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สี่เหลี่ยมผืนผ้า 2"/>
          <p:cNvSpPr/>
          <p:nvPr/>
        </p:nvSpPr>
        <p:spPr>
          <a:xfrm>
            <a:off x="5357818" y="142852"/>
            <a:ext cx="3643338" cy="6572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CPR Quality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Push hard (≥ 2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นิ้ว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[5 cm]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and fast (≥ 100/min) and allow complete chest recoil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Minimize interruptions in compressions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Avoid excessive ventilation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Rotate compressor every 2 minutes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If no advanced airway, 30:2 compression-ventilation ratio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Quantitative waveform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capnography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     if PETCO</a:t>
            </a:r>
            <a:r>
              <a:rPr lang="en-US" baseline="-25000" dirty="0" smtClean="0"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&lt; 10 mmHg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ให้ปรับปรุงคุณภาพ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CPR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Intra-arterial pressure 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     DBP &lt; 20 mmHg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ให้ปรับปรุงคุณภาพ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CPR</a:t>
            </a:r>
          </a:p>
          <a:p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ROSC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Pulse and BP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PETCO</a:t>
            </a:r>
            <a:r>
              <a:rPr lang="en-US" baseline="-25000" dirty="0" smtClean="0"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เพิ่มขึ้นทันทีทันใดอย่างรวดเร็ว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&gt; 40 mmHg)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-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ตรวจพบ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arterial pressure waveform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ใน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A-line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02689" y="1469063"/>
            <a:ext cx="6858000" cy="391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4500562" y="0"/>
            <a:ext cx="4500594" cy="6572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Shock energy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Biphasic waveform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ให้ใช้พลังงานไฟฟ้าตามคำแนะนำของเครื่อง (120-200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J)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ถ้าไม่ทราบให้ใช้ขนาดสูงสุด สำหรับการ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ครั้งต่อ ๆ มาให้ใช้พลังงานเท่าครั้งแรกหรือมากกว่าครั้งแรกถ้าจำเป็น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Monophasic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360 J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Drug therapy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Epinephrine IV/IO 1 mg q 3-5 min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Vasopressin IV/IO 40 unit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ใช้แทน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Epinephrine dose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แรก หรือ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dose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ที่ 2 ได้</a:t>
            </a:r>
          </a:p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Amiodarone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IV/IO dose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แรก 300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mg dose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ที่สอง 150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mg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Advanced airway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Supraglottic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advanced airway or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endotrachial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intubation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ยืนยันตำแหน่งท่อช่วยหายใจโดยใช้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Capnography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waveform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- 8-10 breaths per minute with continuous chest compressions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Reversible cause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ypovolemia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                                  </a:t>
            </a:r>
            <a:r>
              <a:rPr lang="en-US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ension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pneumothorax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ypoxia                                             </a:t>
            </a:r>
            <a:r>
              <a:rPr lang="en-US" dirty="0" err="1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emponade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(cardiac)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ydrogen ion (acidosis)                    </a:t>
            </a:r>
            <a:r>
              <a:rPr lang="en-US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oxins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ypo-/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hyperkalemia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                       </a:t>
            </a:r>
            <a:r>
              <a:rPr lang="en-US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hrombosis (pulmonary)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- </a:t>
            </a:r>
            <a:r>
              <a:rPr lang="en-US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ypothermia                                      </a:t>
            </a:r>
            <a:r>
              <a:rPr lang="en-US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hrombosis (coronary)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i ACLS 2010 การช่วยชีวิต ขั้นสูง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971" y="285728"/>
            <a:ext cx="8477309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00240"/>
            <a:ext cx="9010276" cy="290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425215"/>
            <a:ext cx="32147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Adult Chain of Survival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142852"/>
            <a:ext cx="7143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4" name="Picture 2" descr="http://acls-algorithms.com/wp-content/uploads/2014/04/3rd-degree-block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69" y="857232"/>
            <a:ext cx="6086475" cy="1438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2357430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PEA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6" name="Picture 4" descr="http://www.aclscertification.com/files/1413/8741/6197/pulseless-electrical-activit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98" y="2857496"/>
            <a:ext cx="6991350" cy="3514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6417254"/>
            <a:ext cx="5000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PEA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142852"/>
            <a:ext cx="7143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5842" name="Picture 2" descr="http://www.learntheheart.com/assets/1/7/MainFCKEditorDimension/Asysto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6991350" cy="3838576"/>
          </a:xfrm>
          <a:prstGeom prst="rect">
            <a:avLst/>
          </a:prstGeom>
          <a:noFill/>
        </p:spPr>
      </p:pic>
      <p:pic>
        <p:nvPicPr>
          <p:cNvPr id="35844" name="Picture 4" descr="http://www.rnceus.com/ekg/asysto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676796"/>
            <a:ext cx="6029325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64886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f/f1/Ventricular_fibrill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85728"/>
            <a:ext cx="5640983" cy="3143272"/>
          </a:xfrm>
          <a:prstGeom prst="rect">
            <a:avLst/>
          </a:prstGeom>
          <a:noFill/>
        </p:spPr>
      </p:pic>
      <p:pic>
        <p:nvPicPr>
          <p:cNvPr id="36872" name="Picture 8" descr="Ventricular Fibrillation ECG Tra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45" y="4276741"/>
            <a:ext cx="6086475" cy="1438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3559734"/>
            <a:ext cx="4286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VF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5845750"/>
            <a:ext cx="4286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VF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medu.org/ecg/images/ans/2v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72230" cy="3383572"/>
          </a:xfrm>
          <a:prstGeom prst="rect">
            <a:avLst/>
          </a:prstGeom>
          <a:noFill/>
        </p:spPr>
      </p:pic>
      <p:pic>
        <p:nvPicPr>
          <p:cNvPr id="37892" name="Picture 4" descr="http://www.aafp.org/afp/2003/0801/afp20030801p483-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643446"/>
            <a:ext cx="7036583" cy="12811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3714752"/>
            <a:ext cx="4286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VT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6072206"/>
            <a:ext cx="15716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torsades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de pointes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43895"/>
            <a:ext cx="62865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ACLS cardiac arrest algorithm (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shockable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rhythm)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12878"/>
            <a:ext cx="8429684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หลังทำการ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แล้วให้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ต่อไปทันทีโดยยังไม่ต้อง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analyze rhythm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ถ้าหลัง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ผู้ป่วยตื่นดีไม่ต้อง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ต่อ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3. ทำการเปิด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IV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โดยเปิดเป็น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peripheral line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พยายามเลือกเปิดที่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upper extremities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ไม่จำเป็นต้องเปิด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central venous line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4.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เมื่อทำ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ครบ 2 นาที ให้ทำการ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analyze rhythm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หากยังเป็น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อยู่ให้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defibrillation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ตามด้วยการให้ยา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epinephrine 1 mg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ตามด้วย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NSS 10-20 ml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ให้ยกแขนสูง เพื่อให้ยาเข้าสู่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Central circulation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พิจารณาใส่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Advance airway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ซึ่งอาจเป็น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LMA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ET-tube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ไม่ควรเสียเวลากับ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Tube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เกิน 10 วินาที หากยังใส่ไม่ได้ให้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Maintain airway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ให้มีประสิทธิภาพ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429298"/>
            <a:ext cx="8429684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6. ข้อบ่งชี้ในการใช้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capnography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ตาม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ACC/AHA 2010 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1)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ยืนยันตำแหน่งท่อช่วยหายใจ</a:t>
            </a:r>
            <a:br>
              <a:rPr lang="th-TH" sz="28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   2) ประเมินประสิทธิภาพในการทำ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เพื่อให้ได้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high CPR quality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3)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ช่วยวินิจฉัย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ROSC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4)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ติดตาม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ventilation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post cardiac arrest care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7.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สามารถให้ยาบางชนิดทาง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ET Tube (LEAN)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Lidocain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, Epinephrine, Atropine,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Naloxone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ให้ยา 2-2.5 เท่าของขนาดปกติทาง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IV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ผสม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NSS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Sterile water 5-10 ml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และบีบ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Ambu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bag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inspired time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ยาวนานกว่าปกติ 5-10 ครั้ง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8. เมื่อทำ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ครบ 2 นาทีแล้วให้ทำการ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analyze rhythm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หากยังเป็น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อยู่ให้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defibrillation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ตามด้วยการให้ยา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amiodarone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300 mg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343895"/>
            <a:ext cx="62865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ACLS cardiac arrest algorithm (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shockable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rhythm)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371415"/>
            <a:ext cx="8429684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9.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Torsade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de point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หมายถึง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polymorphic VT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ที่มี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QT</a:t>
            </a:r>
            <a:r>
              <a:rPr lang="en-US" sz="3200" baseline="-25000" dirty="0" err="1" smtClean="0"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prolong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ต้องให้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MgSO</a:t>
            </a:r>
            <a:r>
              <a:rPr lang="en-US" sz="3200" baseline="-25000" dirty="0" smtClean="0">
                <a:latin typeface="Cordia New" pitchFamily="34" charset="-34"/>
                <a:cs typeface="Cordia New" pitchFamily="34" charset="-34"/>
              </a:rPr>
              <a:t>4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1-2 gm</a:t>
            </a:r>
          </a:p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10.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Monomorphic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ที่มี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QT</a:t>
            </a:r>
            <a:r>
              <a:rPr lang="en-US" sz="3200" baseline="-25000" dirty="0" err="1" smtClean="0"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prolong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ที่ทราบก่อน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Arrest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ให้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MgSO</a:t>
            </a:r>
            <a:r>
              <a:rPr lang="en-US" sz="3200" baseline="-25000" dirty="0" smtClean="0">
                <a:latin typeface="Cordia New" pitchFamily="34" charset="-34"/>
                <a:cs typeface="Cordia New" pitchFamily="34" charset="-34"/>
              </a:rPr>
              <a:t>4</a:t>
            </a:r>
          </a:p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11.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ให้รักษา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Reversible cause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แต่แรก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66" y="343895"/>
            <a:ext cx="62865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ACLS cardiac arrest algorithm (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shockable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rhythm)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8580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ACLS cardiac arrest algorithm (not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shockable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rhythm)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55688"/>
            <a:ext cx="8429684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หมายถึง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EKG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เป็นเส้นราบ ต้อง</a:t>
            </a:r>
            <a:r>
              <a:rPr lang="th-TH" sz="2800" dirty="0" err="1" smtClean="0">
                <a:latin typeface="Cordia New" pitchFamily="34" charset="-34"/>
                <a:cs typeface="Cordia New" pitchFamily="34" charset="-34"/>
              </a:rPr>
              <a:t>เชคก่อน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ว่า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lead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ไม่หลุด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PEA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หมายถึงมี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EKG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อะไรก็ได้ที่คลำ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pulse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ไม่ได้ ยกเว้น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เมื่อวินิจฉัย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PEA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ได้ให้ทำ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ทันที 2 นาที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ตามด้วยการให้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epinephrine 1 mg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4. พิจารณาใส่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advance airway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ทันที เนื่องจาก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/PEA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pognosis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ไม่ดี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5. เมื่อทำ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ครบ 2 นาทีแล้วให้ดู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rhythm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หากยังเป็น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/PEA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ต่อไป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6. รักษา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reversible cause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ตั้งแต่แรก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85804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ACLS cardiac arrest algorithm (Interchange pathway)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53582"/>
            <a:ext cx="8429684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หากขณะทำ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EKG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เดิมเป็น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ภายหลัง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EKG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กลับเป็น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PEA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ให้ทำ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ต่อไปพร้อมกับให้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epinephrine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และหาสาเหตุ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2. หากขณะ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EKG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เดิมเป็น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Asystole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PEA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ภายหลัง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epinephrine EKG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กลับมาเป็น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สามารถรักษาได้ 2 วิธีคือ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  1) ให้ทำการ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แล้วตามด้วยการให้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epinephrine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หากยังคงเป็น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อีกให้ทำการ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และให้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amiodarone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  2) ให้ทำการ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แล้วตามด้วยการให้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amiodarone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หากยังคงเป็น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VF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อีกให้ทำการ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shock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epinephrine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8143"/>
            <a:ext cx="185738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Hyperkalemia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8914" name="Picture 2" descr="http://thejarvik7.files.wordpress.com/2011/04/hyperkalemia-ekg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61982"/>
            <a:ext cx="6991350" cy="4010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572140"/>
            <a:ext cx="51435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Typical ECG findings in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hyperkalemia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progress from tall, “peaked” T waves and a shortened QT interval to lengthening PR interval and loss of P waves, and then to widening of the QRS complex culminating in a “sine wave” morphology and death if not treated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916" name="AutoShape 4" descr="data:image/jpeg;base64,/9j/4AAQSkZJRgABAQAAAQABAAD/2wCEAAkGBxISEBQUDxASFBQUFxgUFBQUFhkUFBUUFBYXFhQUFBQYHyggGBolHBQUITEhJSkrLi4uFx8zODMsNygtLisBCgoKDg0OGw8PGCwcFBwrLCwsLCwsLCwsLCwsLCwsLCwsLCwrKyw3NzcrLCwsNzc3NyssKywsLCwsLCssKysrK//AABEIAHUBrgMBIgACEQEDEQH/xAAbAAACAwEBAQAAAAAAAAAAAAACAwABBAUHBv/EAD4QAAIAAwUFBgQEBQQCAwAAAAECAAMREiExQVEEIkJhcQUTMlJikoGx0fCRosHhFXKhssIGI1ODFIIzQ2P/xAAXAQEBAQEAAAAAAAAAAAAAAAAAAQID/8QAIBEBAQACAgMBAQEBAAAAAAAAABEBIQIxE0FRAxIiMv/aAAwDAQACEQMRAD8A9wrFFhGSQlVUlmvAPiOYiTJY3b28Q4jzixqNlY5fbpFlR3XeMSQtULolQQXZQDW4mgpfXLGNYljVvcYEJvHebAHxHOv0hCOHtGzujFpKzGcSwqs8sE2Ukmyyubw1um6czhDdoXaVDlGmtQkLWhuOzlq4f8l39I7PdDzN7jAyUqoJZsuIwSYc/Z0nCatWmle8sm1SljubVTd/yXV+EaJqvZnstoO26hAqwVBQUBxvLn4w+alw3mxXiOZoYPuhq3uMFjhGbtRC/wDyAb1kgFqtaFm1UA2aXb1M+UdLsxnLN3neWr6ggCWN82bBx8NNed8aFTeItNgOI5kwzuhq3vMEh5McGfsrB5hKuyd9LdgataXuxWgzAal1Mo6clKgVZvcdaRJqXCjNiOI5mBHH2WRPAVbU1FDIAooAJbBia3YjdFcqQchdoazbeaL5amgA3Sptsbsahb8qx2e6Gre4wATepabAcRzJEIsZZQd5UhZgNSQZhIp4KsK6VZV/rC9qSc040eYE7xF3aAWDLJc4eal+UdDuhq3uMBKSovZsTxHWkCYcmTImkIrq1J1hpppg0vxhtLQVB+MfRRjmpQXM2I4jmwEM7sat7jBI0RKxkKb1LTYHiOogu7Gre4wI01iVjHKSovZsW4jkxEXOSguZvcdQIRY1xKxn7oat7jCym9S02B4jqPrCEbIkZ+7Gre4wEtMd5riR4jlBI1FgMYuMe0SxZN7YHiMM7oat7jAjREjIybwFpsDxHKn1g+6Gre4wIfWLrGNEx3muJ4joIudLorEM1wJ8RyEFjXWJWM3dDVvcYBk3hvNnxHSBGysSM3dDzN7jAol7bzXGniPlBhCNcSMsyXQHea4HiOkRZd2Le46QiRqrEjIyby7zZ8R0rB92NW9x0gRorEjGiXtvNcRxHQGCeXcd5sPMdIRY1ViVjKsu4bzZcR0inS9d5rzTxHyk/pCEa6xIzd0PM3uMCiXnea6nEdIJGuJWMxljVvcYGTLqoqzXgcR0gRrrEjG6YbzXnzHQmGd0NW9xgsaKxKxjVN47zZcRzrBmUNW9xhCNANcIuMciWLIvbAcRhe2kqoKs2PmPP6QhjjuD2ectlb8l10i5k5d2/iGvOD2bwL/KufKJMPh/mGfWHtcyoJ6+bTWAWcto35Lr6oeD+mcLXxHoufNoJiJ36+b5wEietkX6aw/7xgNn8I+GcDULmz1oL81180ME9fN89YqbgOq584Z9/wBYGZGdZy2jfkNdTDBPXzfOIDvHoM+ZhggZjPInLZF/z1i5s5aC/NddYOR4R9ecSdgOq584Gqnfr5vnrACctrHIa6mH1+/jADxHoPmYGIrv183z1gJM5bOOZ180P+8ecLk+H4nP1QNAnTlpjmuvmEH36+b56xJ+HxXP1CGff9YGiDPW1jkdfNBmeuvz1iHx/A584Yfv8YGiJM5aY5tr5jEnz1sm/wCeog5Ph+LZ+oxNo8J+vMQNVDPXzfOAM5bWOR11EP8AvGFnx/A/MQNIZ6+bXWFypy71+ba8o0H65wuVxdTA0DaJ62WvyOsGZ6+b5xNo8LX5HOGH7vgahDzltC/JteUH36+b5xH8Q6Nn0hn3jAzNES5y71+Z10ESfPWy29k2ukHK4upz5CJtHhboc+UDVTv11+ekA89bQv110h/3jyhb+IfHPlA1UM9fN89IBJy1a/Pn5RDz93wuXi3X/EQMQM2etlt7I66Raz1p4vnpBzTut0OfKLTAfeUDUJectpb9dfLB9+vm+ekR/Evxz9MM+8eUDMIlzlq1+Y18oi5k9aHey56QUvFuoz9IgphuPQ58oGgJOWgv010gZk5arfnz8rQ6XgPhnygJmK9dfS0DVTv183zgEnrVr8xrpD/vGFy/E3UZ8oGIrv183zgZM9bK3jBddIcfu+BkeFegz5QNQt5y7t+fPQwffr5tNYkzFeuvpMMEDMZ0nLaN+S66GDM9fN8+cWniboufIwZ+74GqTInLZW8YDWEbfNUqKHP6xrkeFegzjP2gd0df0MXHbXGf0PZi1hblwHEdOkXMLbty4jiPPlB7N4F/lX5RJnD/ADD9YntLtAzaL7j9IWrNaNy4LxH1co0D6QtTvHovzaBUq2i+4/SAkM1kXLlxH6Q+sL2c7o+Hzgl0CazUFy4rxHzdIMM2i+4/SJONw6r84Z9/1gZzpnBa0blwHEdTyhgZtF9x+kRTvnovzMMH3fAzlnkM1kXL7jr0i5xaguXEcR16RSz1RRbdVrcLTAVNcBXE8oZONw6r/dBbtLTaL7jr0gAWtG5cBxHU8o0V+/jCwd89B8zBMZVabRfcdekBJZqYLieI+Y8of9/1hcg3fE5+owATmamC4rxHzDlB2m0X3H6RJ5u+K/3CG/f9YLWcs1vBcDxHzDlBlm0X3H6RCd/4H+6GH7/GCUiSzUwXFuI+Y8oqezWTcvuOo5QyT4fi39xibQd371EFu0tNovuP0hZZrWC4HiOo5RpMKbx/A/MQKhZtFz4j9ICUWvuXE8R+kP8A3hco+L+Y/pClBtDNZa5cDxH6QZLaL7j9IraWFk34g0vx6Q0mJ6S6Z3LWhcuDcR5coZabRfcfpFzDvDo36QysVazy2beuXE8R0HKJPZrLXLgeI6dIOVxdT8hF7R4W6HPlAqrTaL7jp0gHLWhcufEdOkP+8YB/Evx+UEqrTaL7j9IBGarXLj5j5Ryh9YCWb26/4iGFpc0tZa5cDxHTpBIzUwX3HTpBzjut0Pyi1Nw+8oJSXZrS3LnxHy9IO02i+46dIjneX4/2wz7x5QKRLZqtcuI4j5Ryi5hahuXDzHTpByvE3Uf2iLmeE9P0gtBLZqC5cuI6dIGaWqty4+Y+VuUMRrhfpnyipmK9f8Gh7S7S02i+4/SAls1WuXEcR06Q+sBL8TdR8oVcZUWbRfcfpASGayty4DiOnSHkwEg7q9B8oJdFuzVW5cfMfKeUHabRfcfpEmG9ev8AiYbX9ILWZC1o3Lw8R0PKDLNovuP0i5fib/1+RhhhSkSGayLlwHEfpCdvLWRULj5jz5Rq2c7q9BGftI7g668jDHa8c/6c/ZZ8yU0tJ7WkmUWVMSqUahIlzFqRUgGjCgNmlAaV6cyX4b2xHEecZNulLO2YoGAYqpRsbMxaNLf4Mqn4Qew9pLNlSplwtUJXysKh1PMMGHwh7TNrYJXqb3GAWVvHebBeI+qDG0LqPusczbu1CJhlbPZaaVWpNbEpatvzaX9FF55CpA2b2htNgrLlVec43EtGgAxmTDkgqOuAvMZZfZc3ugy7XNM0b28QJTGvgMsC6XlcbXMmNvZ8iXKB3y7tQzJj3u51NBQAVNFFAMhGiRtC2ReMBCJuMmxbQJsoNvqwYK6FjVJitRlOtDnmKHON3depvcdY482asragQRY2myDynyr1PVpYI/6hrHYG0LqPswNlrK3jvNgOI6mFdobQslLTFzeFVVYlncndRRqfwzNwMTadvly7Tu4ChRfreaACl5OAAxjJsALzO/2i5sJUo/8A0o2NdZrcRyG6M7Rc0GwdkK629rVZkxhQq2/LlKTXu5YYUI1alWp0AHZU7madntGwQJkjeNQocLMldFLIRycDKOtInrZF4+zHM/1HOVUlzgb9nmLMNP8AjJsTQeVlieqiGTddbuvU3uOsAJe8d5sBxHUwz/yF8w+zC/8AyVDE2gKKK5YE46QMUfdepvcdY44nzZrFNlYKqMVmTntOtsMQUlKGFojNq0BuvNQLO2HajRHKbPm4qHn8pTDwy/XicqC+OhsTS0lqqWVVd1VFwABoALsKQTbnrNmy5qytomBxMvlTVrLqysC0t1qRapVgRiAbhS/r916m9x1jl/6lcGQWTeeUyT0AxLSXD2R/MAV+MdKVtiMoZWBDAMDqDeIGwmXveJsDxHWGGX6m9xgDtC28RgfnHO2ztIzHMrZnAp/8s7FZQreiGhDTeWC4nIEuwztoZm7nZ2NsE97MqSslSai7imEG5csTdQENs7LeUpmSJs95gvZJk1nWcK3rQ3I2hUAVpldG/s5JcqXZS4AsbySSSxJZmN5JNak3mHT562TePthA3Q7FNWbLWYjMVdQw3iDQ30IyMEZe94mwPEdRHP7OnLK2idJJFlydolaUc0nKOYfe/wC0R0TtC2sRgfmIGKPuvU2fEY5+37V3Yolp5rsyypdoi0wxLHJALycgNSAX9odqJKS0asSbKIvidz4UUHM/gACTcKxm7Kl0LTZ7KZz1DUrZlqDUS5dctTxG+64AYpL/AOnpJRm2hRPmsDamTLzXSX/xqMguHM3w7sa1/uSpjuWktZDFiWaWwDSnJzNCVJzKHWN+0bQtlrxgY522z1l7VKmgik0HZ5nW95LHoQ6/9kDcdF5W8N5sG4jyg+69Te4wDzxaF4wb9IubtstVLM6qoBJJNAABeSThAzQy5eO82J4joI5e1bY8y2uyEGzaDznLGUpANUQAgzHyNCAL6mopAJObarW80vZyT5lmzsPjLl4epvSMeralpKKoFVVUqqqKAAC4ADCBti2WbMSaJW0TLdsEypigy6lb3lstSLVLxTEBtL97y94bzZ8R0jL2yveSj3ZHeyyJsqtw7xLwDyYVU8mMN2XtBJqS5im51tCuIquB5jD4QN1pMr1N7jAS5d7bzY+Y+UQw7Suojnbb2usslVHeTXJsS1N5oAC7nglg4sdaCpIBJsfam1LKWm+zvUS5asbTtTLQDNjcIwtsW0qnejaHeaN4yQaSWULfKWotA0wetbWN10atk2dUDvMmd5OdTbmX0pS5Ja8CDTPE1MdBdoWmIy+UDcZ9nmJMWXMluxVxaU2jgV/p0jT3Xqb3HSOPsE5ZW0zJNRZYnaJelJlRNX4TAW6TRHY/8hdR9iC5pcuXe282I4j5RCu0JySpbPMdgoGpJJNyqoF5JJAAF5JEBtfacuUCzGpLBURb3d7IoiLmcelCTQAmM0iSWPe7SVaate7QVKSQwoQvmelxfqBQYjdBJ7K7+jbYLQ4NnYhkQU8UwXh5lPgMBmTWyoZM9ZBZjLZTMkEsSVsAiZKqcQLSlc6EjhjsS560F4y+Ucz/AFE/+2sxDV5DicoGLBFa2g/mQuPiIG66ndepvcYCXKvbebEcR0i5W2IyhlYEMAQdQRUH+sSXtC2mvzHygYou69Te4xyTtbue72UVZQomTXZjKlmgNmikF3v8IIpmRdUtp7QM5jK2d7Ki6bPGC0xlytZnOlF5m6NnZwly5SJLAVVUAAV6/Ek1NecE3GATJ0qZLXaJiukxrKzEDSyr2TRXUs1QaEAilCKEXx1xK9Te4xg7blidJKKwDHeQ37sxBalt8GVT8I0dn9orNlS5gNLaqxGYJF6nmDUfCBmjSVvHebh4joYNpXqb3GBTaFtNeMF/WMnaHawUiXKo85hupU0Uf8k0jwoPxOAvguwbXtVhURAzznH+3LtEA0pV3PCgqKnoBUkCM0/s2YEDPtc5nJ3rNkSxXJJZU0AyqSb7yY19kyElgsz25kyyZkwihalaKAPCgrQKOeJJJb2hNBUUOY/WLjtcY21bOdxf5Vz5Rxu/XZZzrNYJJmv3st2NEV2B76WWwUlhbFcbbUwjq7OzWVuGA4jp0ip1SFBVSKi6tR+FIntM42wntJp5s7Gag+LaSKylH/51FJzY0pujEnAHX2fsiyqqlbwrMzGrO5Jq7nMn9sABDwW8q5cX7QKs1o3DBeI6tyhExg8fd8Bs53R8M4q03lX3H6QEh2si4ZcR+kCaZ+2tk72SVDWWqjI1fDMRgyN+IFeVRnGeT/qGT3VqawSYN15Nq1NEwYyxLG8xrhQXgg4GN81moN0YrxHzdInd71ru0tYWq71NK2awM4c/YtnebN73aBZKgGVJJr3d5Ft8mmEfBa0FTUnsD7vjOrNaO6uA4jqeUNtN5V9x+kCK2c7o+vOB2pAyFWoQ1AQTcQTQj8DFbOzWRur7jr0ipzNQXDEcR83SCzbndk7ekqT3e0TVR9nFhzMYKSimkubU4hkANRnUYgwCy22pqzAybPQESzc0+80M0YqnoxPFdux1JkkMQWlS2IwJvIvyJWIGa0d1cBxHU8oJjB4+7+cBJO78Tn6olpvKvuOvSFyWamAxPEfMeUAyfh8Rn6hHG2PbV2QGTPLKik9zMoxRpRJKJaAIVlG5Q4hQRjHWms1MBiOI+YcoO03lHuP0hByC8zamoveSZFDVjVJ00VFyDGUnqNGIwpjHW2eQstQqKqquCrcBfAFmteEYHiOvSGFm8q+4/SBFyTd8Wz9Rito8J+vMQEhmpgMW4j5jyitoZrJuHuOo5QJtk7alsLE6WCzSWLFVqWeUwszEAzNCGA1QQpv9QbNUd3NWaxG7LksJkxiTcAgNR1NAL6kUjqWm8q+4/SFAEPcigkGtDSt4xNIEZ9i2Vy5nbRTvCCEQGqyUNKqpzY03m+AujdKPi/mOcDabyrnxH6QEpmvuGJ4j9IQhm0Hcboc4R2tsnfSXQNZYiqNjZmKQ0tqcmVTB7QzWWuGB4j9IYWbyr7j9IeiacdP9RyaL3jWZoBD7OKtOD0G6JQ3mvFxAoRfWl8Pk7G85hM2oUUGsvZ61VCLw80i55mBpguVTfG162wbK1o2fTOkMtN5V9x+kCJKPi6nPkIk87rdDnyhcpm3rhieI6DlFz2ay1wwPEdOkCbP+P9eUcJdoXZZ7JNYJKms02SzGiB3p3sosblYubYBxttTwmOyGbQe4/SFTqkgFVIvuJqMNKQJtim9r97VNjszGvBm3mRL1qwudvQprrSNHZuwrKt3lnY78xjvubIvbIC+5RQDKNItAUCqAMAGoPlAy2arbox8x8o5QIZN8J6HPlBKbh8M+UKms1lrhgeI6dItGamC+46dIE05n+oG7sytou/2WPeGv/wBDrZm36Ddf/rjTt/aaoQiAzZr+CWrXkU8TtwIPMfhU3Q+aWJWqrndWoO7ndC9j2JJNe5kSZdqle7AStBQVsrfdAhHZuwkO0yeyvON1RcktSo/25QOAwqcWIqcgOi/hPTXlCpTNVrhiOI+UcouYzUO6uHmOnSBNmyzcPhnygJpvXrr6WgUZqC4ZcR06RUxmqtwx8x8rcoEc/sR+6tbMxoZRPdVNLcgkmXZ1s17s6FRqICZPbaJjy5DFZStSdOU3kgCsmScjkz8N4G94du27Ck4ATpEqZZNVt71k0oSKrdddB7MlndREVVoAoNABZuAAF0IYwbIkKiBUAVVFAowAgpB3V6DPlFFm8q+4/SAkM1lbhgOI6dIHocw3r119JjlbLtK7NNeVNYIkx2myGZqKbZtTJVTgwcs1Mw92Bp0ZjNVbhj5j5Tyi5iFhRkRgcQxqPwIgZw5s7tIzJjS9jKu+7bmVtSpOPiI8T6IDnU0FK7tg2FZSkKSzNe8xjV5jeZ2+QFABQAACkXs6WSQiIoFm5TQDHAAQ0s3lHuPPlCE2KQd1egzhHaB3R116wchmsi4YDiP0hG3s1kVAx1rryhjtrjj/AE1bN4F/lX5RJnD/ADD9YXs0sWVvbAcR0i5ksbt7YjiPOHtNU8fT9YWp3j0X5tEEoat7jALKFo7zYLxHVoQxD6wEg7o6CJ3Q8ze4wvZ5Qsi9sBxGCag5puHVf7oYPv8AGETZQoL2xXiPmgxKGre46wXSKd49B8zDAYzrLFo3tgOI6mGiUNW9xgmYrZ/CPvOJONw6r/dC9nliyL29x1i50sUF7YrxHWEXVPr9/GF8R6D5mL7oat7jrCxKFo3tgOI6mBiH1+/jC5Ju+J/ui+6Gre46wuTLFMWxPEfNBNDnm74r/cIZX7+MInShTFsV4j5hB90NW9x1gukJ3/8A1PzhhP38YQZYtYtgeI6wZlDVvcdYIknD4t/cYm0HdP3mICTLFMWxbiPmMVtEoWTe3uOohF1WisLJ3/gfmIhlDVvcYAyhaxbA8R1EDR5P6wuVxfzNFmUPM2fEYXKli+9sTxGGMGh7QdxuhhhMI2iWLLXtgeIwwyhq3uMPSainO8vRv0hlfv8ACEPKFoXtg3EeUM7oeZvceUMrmKlHxdT8hFzzuN0PyhcqWN7ebE8R0ESfKFlr2wPEdIQ1T/v+kLfxL8flE7sat7jpAPKFoXtnxHSCap5MLlm9uv8AiIhlDVvcYBJQq17Y+Y+UQi6NnHdboflEXD8PlC5soWWvbA8R0i1lCgvb3HSCai38S/H+2GV+/hCHli0t7Z8R0g+6Gre46QXMSWb26j+0QUw7p6H5QqXLFWvbEcR8oi5koUO82HmOkDRkvAfD5QMzFev+LRSShQXtlxHSAmSxVb2x8x8rQhporC5Z3m6j5RfdDVvcYXLlirXtiOI6QMQ4m6BkHdXoPlFd0KYt7jASJQsre2A4jpA1BzDevX/Ewz9oQ8oVW9sfMfKYYJQ1b3GBmKQ7zdF+Rgyfv8YQkoWje2C8R5wwyhq3uPOBpcjwr0EZ+0DuDr+hhkiWLK7zYDiMJ29N0XnHzE6wx2vH/o3Zpy2V3hgufKLmzl3d4eIZ9YPZjuL/ACr8okw+H+YfrBMyrE9fMPxhaz1tHeGC582h9fusLU7x6L82gmIvv18w/GFyJ62RvDAZ84f94wGzndHwzgahc2etBvDFc/VBievmH484k3AdVz9UMr915wNELPW0d4YDPmYYJ6+YfjFL4z0GfMwz7xgZjPs85bI3h+Pqi509aDeGK584PZzuj684k7AdVz5wNVffr5h+POFieto7wwGfMw/7x5wseI9B8zAxF9+vmH484XJnrTxDE5+ow/7x5wuSbvic/UYGgT5608QxXP1CGd+vmH484qebviufqEM+8ecDRDT1t+IYHPnBmevmGefOIfH8Dnzhlfv4wNESZy08QxbP1GJtE5bJ3h+PqEHJN3xb+4xNo8J+8xA1VmevmH4wtp62vEMDnzEPP3fC28XwPzEDSzPXzDPOFypy728MTnDz9c4XK4v5jA0DaZ62W3hgc4YZ6+YfjFbSdxuhzhhh6NQh562hvDBs+kM79fMPxin8S9Gz6QyBmESp6728MTnyESfPWy28MDnyg5Z8XU58hFz/AAN0OfKBqp36+Yfjyhbz1tDeGefKH1+68oW53l+PygaqzPXzD8YWk9atvDHX0iHn7vhcvFuuvpEDQZs9bLbwwOfKLWetPEPx5QU3wt0OfKLQ3fvygahTzltLvDPP0wzv18w/HlFP4l+P9sM+8eUDMIlzlq28MRn6RBTJ62TvDDXlFysW6j+0QUzwnp+kDQEnrQbwyz5QMyctV3hjr6Whss3D4Z8oGbivX/FoGl9+vmH4wuXPW028MRnyh9fusBL8TdRnygYijPXzD8YCRPWyu8MBnyhx+74GR4V6D5QNQuZPWq7wx19Jhnfr5h+MVMN69dfSYZ94wMkJPW028MFz5GDM9fMPx6xE8Tf+vyMGfv8ArA0Ts85bK7wwGcJ7QmqVFCMdesapB3V6CEdoHdHXXkYuO2uM/pmk9p0UCxgBny6RH7Tw3Mxn15RIkamHfx8b0Mdqej837QC9p73gyGf83KJEhMGPz4/BfxX0fm/aBk9p0Ubmmf7RIkSYPHxnSTO1LhuZrnz6QX8V9H5ufSLiQmDx8Z0Be0947mQz5nlBjtX0fm/aJEizBn8+PwErtOijc/rz6RJvadR4MxnzHKJEiTC+PjehfxX0fm/aBHae94MhnzPKJEizCY/Pj8H/ABT0fm/aAldp0HgzOfM8okSJMHj4/Em9p1HgzGfqHKC/ivo/N+0SJFmDx8fgT2nveDI8XPpBfxT0fm/aJEhMHj4/Ayu06DwZni9R5RJvadQdz83McokSEwePjehfxX0fm/aBPam94Mjn05RIkJgx+fH4L+K+j837QKdp0ruZnP8AaJEhMGPz4zpJ3adVO5/X9oP+Kej837RIkJg8fGdAftPeG5rn05QX8V9H5v2i4kJg8fH4WnaeO5iTnyHKLndqVVtzI8XLpEiRJg8fG9C/ino/N+0C/ad43Nc+XSJEizC+Pj8H/FPR/X9oBO1L23M9fSOUSJCYTx8fi5nam6dzI8XLpEXtS4bn5uXSJEhMHj4zoLdp3g2MK58ukM/ino/N+0SJCYM/nx+Fp2nedzEjPkOUE/alx3MvNy6RIkJhfHxvSL2pcNz+vLpFN2nUruZ6+k8oqJCYTx8b0P8Aino/N+0Cnal53NM+XSJEhMHj4/BfxX0fm/aBk9p0VdzIZ8ukSJCYPHxnSP2neNzPXkeUF/FfR+b9ouJEmDP58fhadp7x3NM+vKDPavo/N+0SJCYPHxvQZPadANzIcX7QG1bdaUbtL9evKKiRcYxWsfnx/rp//9k="/>
          <p:cNvSpPr>
            <a:spLocks noChangeAspect="1" noChangeArrowheads="1"/>
          </p:cNvSpPr>
          <p:nvPr/>
        </p:nvSpPr>
        <p:spPr bwMode="auto">
          <a:xfrm>
            <a:off x="155575" y="-754063"/>
            <a:ext cx="57626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eg;base64,/9j/4AAQSkZJRgABAQAAAQABAAD/2wCEAAkGBxISEBQUDxASFBQUFxgUFBQUFhkUFBUUFBYXFhQUFBQYHyggGBolHBQUITEhJSkrLi4uFx8zODMsNygtLisBCgoKDg0OGw8PGCwcFBwrLCwsLCwsLCwsLCwsLCwsLCwsLCwrKyw3NzcrLCwsNzc3NyssKywsLCwsLCssKysrK//AABEIAHUBrgMBIgACEQEDEQH/xAAbAAACAwEBAQAAAAAAAAAAAAACAwABBAUHBv/EAD4QAAIAAwUFBgQEBQQCAwAAAAECAAMREiExQVEEIkJhcQUTMlJikoGx0fCRosHhFXKhssIGI1ODFIIzQ2P/xAAXAQEBAQEAAAAAAAAAAAAAAAAAAQID/8QAIBEBAQACAgMBAQEBAAAAAAAAABEBIQIxE0FRAxIiMv/aAAwDAQACEQMRAD8A9wrFFhGSQlVUlmvAPiOYiTJY3b28Q4jzixqNlY5fbpFlR3XeMSQtULolQQXZQDW4mgpfXLGNYljVvcYEJvHebAHxHOv0hCOHtGzujFpKzGcSwqs8sE2Ukmyyubw1um6czhDdoXaVDlGmtQkLWhuOzlq4f8l39I7PdDzN7jAyUqoJZsuIwSYc/Z0nCatWmle8sm1SljubVTd/yXV+EaJqvZnstoO26hAqwVBQUBxvLn4w+alw3mxXiOZoYPuhq3uMFjhGbtRC/wDyAb1kgFqtaFm1UA2aXb1M+UdLsxnLN3neWr6ggCWN82bBx8NNed8aFTeItNgOI5kwzuhq3vMEh5McGfsrB5hKuyd9LdgataXuxWgzAal1Mo6clKgVZvcdaRJqXCjNiOI5mBHH2WRPAVbU1FDIAooAJbBia3YjdFcqQchdoazbeaL5amgA3Sptsbsahb8qx2e6Gre4wATepabAcRzJEIsZZQd5UhZgNSQZhIp4KsK6VZV/rC9qSc040eYE7xF3aAWDLJc4eal+UdDuhq3uMBKSovZsTxHWkCYcmTImkIrq1J1hpppg0vxhtLQVB+MfRRjmpQXM2I4jmwEM7sat7jBI0RKxkKb1LTYHiOogu7Gre4wI01iVjHKSovZsW4jkxEXOSguZvcdQIRY1xKxn7oat7jCym9S02B4jqPrCEbIkZ+7Gre4wEtMd5riR4jlBI1FgMYuMe0SxZN7YHiMM7oat7jAjREjIybwFpsDxHKn1g+6Gre4wIfWLrGNEx3muJ4joIudLorEM1wJ8RyEFjXWJWM3dDVvcYBk3hvNnxHSBGysSM3dDzN7jAol7bzXGniPlBhCNcSMsyXQHea4HiOkRZd2Le46QiRqrEjIyby7zZ8R0rB92NW9x0gRorEjGiXtvNcRxHQGCeXcd5sPMdIRY1ViVjKsu4bzZcR0inS9d5rzTxHyk/pCEa6xIzd0PM3uMCiXnea6nEdIJGuJWMxljVvcYGTLqoqzXgcR0gRrrEjG6YbzXnzHQmGd0NW9xgsaKxKxjVN47zZcRzrBmUNW9xhCNANcIuMciWLIvbAcRhe2kqoKs2PmPP6QhjjuD2ectlb8l10i5k5d2/iGvOD2bwL/KufKJMPh/mGfWHtcyoJ6+bTWAWcto35Lr6oeD+mcLXxHoufNoJiJ36+b5wEietkX6aw/7xgNn8I+GcDULmz1oL81180ME9fN89YqbgOq584Z9/wBYGZGdZy2jfkNdTDBPXzfOIDvHoM+ZhggZjPInLZF/z1i5s5aC/NddYOR4R9ecSdgOq584Gqnfr5vnrACctrHIa6mH1+/jADxHoPmYGIrv183z1gJM5bOOZ180P+8ecLk+H4nP1QNAnTlpjmuvmEH36+b56xJ+HxXP1CGff9YGiDPW1jkdfNBmeuvz1iHx/A584Yfv8YGiJM5aY5tr5jEnz1sm/wCeog5Ph+LZ+oxNo8J+vMQNVDPXzfOAM5bWOR11EP8AvGFnx/A/MQNIZ6+bXWFypy71+ba8o0H65wuVxdTA0DaJ62WvyOsGZ6+b5xNo8LX5HOGH7vgahDzltC/JteUH36+b5xH8Q6Nn0hn3jAzNES5y71+Z10ESfPWy29k2ukHK4upz5CJtHhboc+UDVTv11+ekA89bQv110h/3jyhb+IfHPlA1UM9fN89IBJy1a/Pn5RDz93wuXi3X/EQMQM2etlt7I66Raz1p4vnpBzTut0OfKLTAfeUDUJectpb9dfLB9+vm+ekR/Evxz9MM+8eUDMIlzlq1+Y18oi5k9aHey56QUvFuoz9IgphuPQ58oGgJOWgv010gZk5arfnz8rQ6XgPhnygJmK9dfS0DVTv183zgEnrVr8xrpD/vGFy/E3UZ8oGIrv183zgZM9bK3jBddIcfu+BkeFegz5QNQt5y7t+fPQwffr5tNYkzFeuvpMMEDMZ0nLaN+S66GDM9fN8+cWniboufIwZ+74GqTInLZW8YDWEbfNUqKHP6xrkeFegzjP2gd0df0MXHbXGf0PZi1hblwHEdOkXMLbty4jiPPlB7N4F/lX5RJnD/ADD9YntLtAzaL7j9IWrNaNy4LxH1co0D6QtTvHovzaBUq2i+4/SAkM1kXLlxH6Q+sL2c7o+Hzgl0CazUFy4rxHzdIMM2i+4/SJONw6r84Z9/1gZzpnBa0blwHEdTyhgZtF9x+kRTvnovzMMH3fAzlnkM1kXL7jr0i5xaguXEcR16RSz1RRbdVrcLTAVNcBXE8oZONw6r/dBbtLTaL7jr0gAWtG5cBxHU8o0V+/jCwd89B8zBMZVabRfcdekBJZqYLieI+Y8of9/1hcg3fE5+owATmamC4rxHzDlB2m0X3H6RJ5u+K/3CG/f9YLWcs1vBcDxHzDlBlm0X3H6RCd/4H+6GH7/GCUiSzUwXFuI+Y8oqezWTcvuOo5QyT4fi39xibQd371EFu0tNovuP0hZZrWC4HiOo5RpMKbx/A/MQKhZtFz4j9ICUWvuXE8R+kP8A3hco+L+Y/pClBtDNZa5cDxH6QZLaL7j9IraWFk34g0vx6Q0mJ6S6Z3LWhcuDcR5coZabRfcfpFzDvDo36QysVazy2beuXE8R0HKJPZrLXLgeI6dIOVxdT8hF7R4W6HPlAqrTaL7jp0gHLWhcufEdOkP+8YB/Evx+UEqrTaL7j9IBGarXLj5j5Ryh9YCWb26/4iGFpc0tZa5cDxHTpBIzUwX3HTpBzjut0Pyi1Nw+8oJSXZrS3LnxHy9IO02i+46dIjneX4/2wz7x5QKRLZqtcuI4j5Ryi5hahuXDzHTpByvE3Uf2iLmeE9P0gtBLZqC5cuI6dIGaWqty4+Y+VuUMRrhfpnyipmK9f8Gh7S7S02i+4/SAls1WuXEcR06Q+sBL8TdR8oVcZUWbRfcfpASGayty4DiOnSHkwEg7q9B8oJdFuzVW5cfMfKeUHabRfcfpEmG9ev8AiYbX9ILWZC1o3Lw8R0PKDLNovuP0i5fib/1+RhhhSkSGayLlwHEfpCdvLWRULj5jz5Rq2c7q9BGftI7g668jDHa8c/6c/ZZ8yU0tJ7WkmUWVMSqUahIlzFqRUgGjCgNmlAaV6cyX4b2xHEecZNulLO2YoGAYqpRsbMxaNLf4Mqn4Qew9pLNlSplwtUJXysKh1PMMGHwh7TNrYJXqb3GAWVvHebBeI+qDG0LqPusczbu1CJhlbPZaaVWpNbEpatvzaX9FF55CpA2b2htNgrLlVec43EtGgAxmTDkgqOuAvMZZfZc3ugy7XNM0b28QJTGvgMsC6XlcbXMmNvZ8iXKB3y7tQzJj3u51NBQAVNFFAMhGiRtC2ReMBCJuMmxbQJsoNvqwYK6FjVJitRlOtDnmKHON3depvcdY482asragQRY2myDynyr1PVpYI/6hrHYG0LqPswNlrK3jvNgOI6mFdobQslLTFzeFVVYlncndRRqfwzNwMTadvly7Tu4ChRfreaACl5OAAxjJsALzO/2i5sJUo/8A0o2NdZrcRyG6M7Rc0GwdkK629rVZkxhQq2/LlKTXu5YYUI1alWp0AHZU7madntGwQJkjeNQocLMldFLIRycDKOtInrZF4+zHM/1HOVUlzgb9nmLMNP8AjJsTQeVlieqiGTddbuvU3uOsAJe8d5sBxHUwz/yF8w+zC/8AyVDE2gKKK5YE46QMUfdepvcdY44nzZrFNlYKqMVmTntOtsMQUlKGFojNq0BuvNQLO2HajRHKbPm4qHn8pTDwy/XicqC+OhsTS0lqqWVVd1VFwABoALsKQTbnrNmy5qytomBxMvlTVrLqysC0t1qRapVgRiAbhS/r916m9x1jl/6lcGQWTeeUyT0AxLSXD2R/MAV+MdKVtiMoZWBDAMDqDeIGwmXveJsDxHWGGX6m9xgDtC28RgfnHO2ztIzHMrZnAp/8s7FZQreiGhDTeWC4nIEuwztoZm7nZ2NsE97MqSslSai7imEG5csTdQENs7LeUpmSJs95gvZJk1nWcK3rQ3I2hUAVpldG/s5JcqXZS4AsbySSSxJZmN5JNak3mHT562TePthA3Q7FNWbLWYjMVdQw3iDQ30IyMEZe94mwPEdRHP7OnLK2idJJFlydolaUc0nKOYfe/wC0R0TtC2sRgfmIGKPuvU2fEY5+37V3Yolp5rsyypdoi0wxLHJALycgNSAX9odqJKS0asSbKIvidz4UUHM/gACTcKxm7Kl0LTZ7KZz1DUrZlqDUS5dctTxG+64AYpL/AOnpJRm2hRPmsDamTLzXSX/xqMguHM3w7sa1/uSpjuWktZDFiWaWwDSnJzNCVJzKHWN+0bQtlrxgY522z1l7VKmgik0HZ5nW95LHoQ6/9kDcdF5W8N5sG4jyg+69Te4wDzxaF4wb9IubtstVLM6qoBJJNAABeSThAzQy5eO82J4joI5e1bY8y2uyEGzaDznLGUpANUQAgzHyNCAL6mopAJObarW80vZyT5lmzsPjLl4epvSMeralpKKoFVVUqqqKAAC4ADCBti2WbMSaJW0TLdsEypigy6lb3lstSLVLxTEBtL97y94bzZ8R0jL2yveSj3ZHeyyJsqtw7xLwDyYVU8mMN2XtBJqS5im51tCuIquB5jD4QN1pMr1N7jAS5d7bzY+Y+UQw7Suojnbb2usslVHeTXJsS1N5oAC7nglg4sdaCpIBJsfam1LKWm+zvUS5asbTtTLQDNjcIwtsW0qnejaHeaN4yQaSWULfKWotA0wetbWN10atk2dUDvMmd5OdTbmX0pS5Ja8CDTPE1MdBdoWmIy+UDcZ9nmJMWXMluxVxaU2jgV/p0jT3Xqb3HSOPsE5ZW0zJNRZYnaJelJlRNX4TAW6TRHY/8hdR9iC5pcuXe282I4j5RCu0JySpbPMdgoGpJJNyqoF5JJAAF5JEBtfacuUCzGpLBURb3d7IoiLmcelCTQAmM0iSWPe7SVaate7QVKSQwoQvmelxfqBQYjdBJ7K7+jbYLQ4NnYhkQU8UwXh5lPgMBmTWyoZM9ZBZjLZTMkEsSVsAiZKqcQLSlc6EjhjsS560F4y+Ucz/AFE/+2sxDV5DicoGLBFa2g/mQuPiIG66ndepvcYCXKvbebEcR0i5W2IyhlYEMAQdQRUH+sSXtC2mvzHygYou69Te4xyTtbue72UVZQomTXZjKlmgNmikF3v8IIpmRdUtp7QM5jK2d7Ki6bPGC0xlytZnOlF5m6NnZwly5SJLAVVUAAV6/Ek1NecE3GATJ0qZLXaJiukxrKzEDSyr2TRXUs1QaEAilCKEXx1xK9Te4xg7blidJKKwDHeQ37sxBalt8GVT8I0dn9orNlS5gNLaqxGYJF6nmDUfCBmjSVvHebh4joYNpXqb3GBTaFtNeMF/WMnaHawUiXKo85hupU0Uf8k0jwoPxOAvguwbXtVhURAzznH+3LtEA0pV3PCgqKnoBUkCM0/s2YEDPtc5nJ3rNkSxXJJZU0AyqSb7yY19kyElgsz25kyyZkwihalaKAPCgrQKOeJJJb2hNBUUOY/WLjtcY21bOdxf5Vz5Rxu/XZZzrNYJJmv3st2NEV2B76WWwUlhbFcbbUwjq7OzWVuGA4jp0ip1SFBVSKi6tR+FIntM42wntJp5s7Gag+LaSKylH/51FJzY0pujEnAHX2fsiyqqlbwrMzGrO5Jq7nMn9sABDwW8q5cX7QKs1o3DBeI6tyhExg8fd8Bs53R8M4q03lX3H6QEh2si4ZcR+kCaZ+2tk72SVDWWqjI1fDMRgyN+IFeVRnGeT/qGT3VqawSYN15Nq1NEwYyxLG8xrhQXgg4GN81moN0YrxHzdInd71ru0tYWq71NK2awM4c/YtnebN73aBZKgGVJJr3d5Ft8mmEfBa0FTUnsD7vjOrNaO6uA4jqeUNtN5V9x+kCK2c7o+vOB2pAyFWoQ1AQTcQTQj8DFbOzWRur7jr0ipzNQXDEcR83SCzbndk7ekqT3e0TVR9nFhzMYKSimkubU4hkANRnUYgwCy22pqzAybPQESzc0+80M0YqnoxPFdux1JkkMQWlS2IwJvIvyJWIGa0d1cBxHU8oJjB4+7+cBJO78Tn6olpvKvuOvSFyWamAxPEfMeUAyfh8Rn6hHG2PbV2QGTPLKik9zMoxRpRJKJaAIVlG5Q4hQRjHWms1MBiOI+YcoO03lHuP0hByC8zamoveSZFDVjVJ00VFyDGUnqNGIwpjHW2eQstQqKqquCrcBfAFmteEYHiOvSGFm8q+4/SBFyTd8Wz9Rito8J+vMQEhmpgMW4j5jyitoZrJuHuOo5QJtk7alsLE6WCzSWLFVqWeUwszEAzNCGA1QQpv9QbNUd3NWaxG7LksJkxiTcAgNR1NAL6kUjqWm8q+4/SFAEPcigkGtDSt4xNIEZ9i2Vy5nbRTvCCEQGqyUNKqpzY03m+AujdKPi/mOcDabyrnxH6QEpmvuGJ4j9IQhm0Hcboc4R2tsnfSXQNZYiqNjZmKQ0tqcmVTB7QzWWuGB4j9IYWbyr7j9IeiacdP9RyaL3jWZoBD7OKtOD0G6JQ3mvFxAoRfWl8Pk7G85hM2oUUGsvZ61VCLw80i55mBpguVTfG162wbK1o2fTOkMtN5V9x+kCJKPi6nPkIk87rdDnyhcpm3rhieI6DlFz2ay1wwPEdOkCbP+P9eUcJdoXZZ7JNYJKms02SzGiB3p3sosblYubYBxttTwmOyGbQe4/SFTqkgFVIvuJqMNKQJtim9r97VNjszGvBm3mRL1qwudvQprrSNHZuwrKt3lnY78xjvubIvbIC+5RQDKNItAUCqAMAGoPlAy2arbox8x8o5QIZN8J6HPlBKbh8M+UKms1lrhgeI6dItGamC+46dIE05n+oG7sytou/2WPeGv/wBDrZm36Ddf/rjTt/aaoQiAzZr+CWrXkU8TtwIPMfhU3Q+aWJWqrndWoO7ndC9j2JJNe5kSZdqle7AStBQVsrfdAhHZuwkO0yeyvON1RcktSo/25QOAwqcWIqcgOi/hPTXlCpTNVrhiOI+UcouYzUO6uHmOnSBNmyzcPhnygJpvXrr6WgUZqC4ZcR06RUxmqtwx8x8rcoEc/sR+6tbMxoZRPdVNLcgkmXZ1s17s6FRqICZPbaJjy5DFZStSdOU3kgCsmScjkz8N4G94du27Ck4ATpEqZZNVt71k0oSKrdddB7MlndREVVoAoNABZuAAF0IYwbIkKiBUAVVFAowAgpB3V6DPlFFm8q+4/SAkM1lbhgOI6dIHocw3r119JjlbLtK7NNeVNYIkx2myGZqKbZtTJVTgwcs1Mw92Bp0ZjNVbhj5j5Tyi5iFhRkRgcQxqPwIgZw5s7tIzJjS9jKu+7bmVtSpOPiI8T6IDnU0FK7tg2FZSkKSzNe8xjV5jeZ2+QFABQAACkXs6WSQiIoFm5TQDHAAQ0s3lHuPPlCE2KQd1egzhHaB3R116wchmsi4YDiP0hG3s1kVAx1rryhjtrjj/AE1bN4F/lX5RJnD/ADD9YXs0sWVvbAcR0i5ksbt7YjiPOHtNU8fT9YWp3j0X5tEEoat7jALKFo7zYLxHVoQxD6wEg7o6CJ3Q8ze4wvZ5Qsi9sBxGCag5puHVf7oYPv8AGETZQoL2xXiPmgxKGre46wXSKd49B8zDAYzrLFo3tgOI6mGiUNW9xgmYrZ/CPvOJONw6r/dC9nliyL29x1i50sUF7YrxHWEXVPr9/GF8R6D5mL7oat7jrCxKFo3tgOI6mBiH1+/jC5Ju+J/ui+6Gre46wuTLFMWxPEfNBNDnm74r/cIZX7+MInShTFsV4j5hB90NW9x1gukJ3/8A1PzhhP38YQZYtYtgeI6wZlDVvcdYIknD4t/cYm0HdP3mICTLFMWxbiPmMVtEoWTe3uOohF1WisLJ3/gfmIhlDVvcYAyhaxbA8R1EDR5P6wuVxfzNFmUPM2fEYXKli+9sTxGGMGh7QdxuhhhMI2iWLLXtgeIwwyhq3uMPSainO8vRv0hlfv8ACEPKFoXtg3EeUM7oeZvceUMrmKlHxdT8hFzzuN0PyhcqWN7ebE8R0ESfKFlr2wPEdIQ1T/v+kLfxL8flE7sat7jpAPKFoXtnxHSCap5MLlm9uv8AiIhlDVvcYBJQq17Y+Y+UQi6NnHdboflEXD8PlC5soWWvbA8R0i1lCgvb3HSCai38S/H+2GV+/hCHli0t7Z8R0g+6Gre46QXMSWb26j+0QUw7p6H5QqXLFWvbEcR8oi5koUO82HmOkDRkvAfD5QMzFev+LRSShQXtlxHSAmSxVb2x8x8rQhporC5Z3m6j5RfdDVvcYXLlirXtiOI6QMQ4m6BkHdXoPlFd0KYt7jASJQsre2A4jpA1BzDevX/Ewz9oQ8oVW9sfMfKYYJQ1b3GBmKQ7zdF+Rgyfv8YQkoWje2C8R5wwyhq3uPOBpcjwr0EZ+0DuDr+hhkiWLK7zYDiMJ29N0XnHzE6wx2vH/o3Zpy2V3hgufKLmzl3d4eIZ9YPZjuL/ACr8okw+H+YfrBMyrE9fMPxhaz1tHeGC582h9fusLU7x6L82gmIvv18w/GFyJ62RvDAZ84f94wGzndHwzgahc2etBvDFc/VBievmH484k3AdVz9UMr915wNELPW0d4YDPmYYJ6+YfjFL4z0GfMwz7xgZjPs85bI3h+Pqi509aDeGK584PZzuj684k7AdVz5wNVffr5h+POFieto7wwGfMw/7x5wseI9B8zAxF9+vmH484XJnrTxDE5+ow/7x5wuSbvic/UYGgT5608QxXP1CGd+vmH484qebviufqEM+8ecDRDT1t+IYHPnBmevmGefOIfH8Dnzhlfv4wNESZy08QxbP1GJtE5bJ3h+PqEHJN3xb+4xNo8J+8xA1VmevmH4wtp62vEMDnzEPP3fC28XwPzEDSzPXzDPOFypy728MTnDz9c4XK4v5jA0DaZ62W3hgc4YZ6+YfjFbSdxuhzhhh6NQh562hvDBs+kM79fMPxin8S9Gz6QyBmESp6728MTnyESfPWy28MDnyg5Z8XU58hFz/AAN0OfKBqp36+Yfjyhbz1tDeGefKH1+68oW53l+PygaqzPXzD8YWk9atvDHX0iHn7vhcvFuuvpEDQZs9bLbwwOfKLWetPEPx5QU3wt0OfKLQ3fvygahTzltLvDPP0wzv18w/HlFP4l+P9sM+8eUDMIlzlq28MRn6RBTJ62TvDDXlFysW6j+0QUzwnp+kDQEnrQbwyz5QMyctV3hjr6Whss3D4Z8oGbivX/FoGl9+vmH4wuXPW028MRnyh9fusBL8TdRnygYijPXzD8YCRPWyu8MBnyhx+74GR4V6D5QNQuZPWq7wx19Jhnfr5h+MVMN69dfSYZ94wMkJPW028MFz5GDM9fMPx6xE8Tf+vyMGfv8ArA0Ts85bK7wwGcJ7QmqVFCMdesapB3V6CEdoHdHXXkYuO2uM/pmk9p0UCxgBny6RH7Tw3Mxn15RIkamHfx8b0Mdqej837QC9p73gyGf83KJEhMGPz4/BfxX0fm/aBk9p0Ubmmf7RIkSYPHxnSTO1LhuZrnz6QX8V9H5ufSLiQmDx8Z0Be0947mQz5nlBjtX0fm/aJEizBn8+PwErtOijc/rz6RJvadR4MxnzHKJEiTC+PjehfxX0fm/aBHae94MhnzPKJEizCY/Pj8H/ABT0fm/aAldp0HgzOfM8okSJMHj4/Em9p1HgzGfqHKC/ivo/N+0SJFmDx8fgT2nveDI8XPpBfxT0fm/aJEhMHj4/Ayu06DwZni9R5RJvadQdz83McokSEwePjehfxX0fm/aBPam94Mjn05RIkJgx+fH4L+K+j837QKdp0ruZnP8AaJEhMGPz4zpJ3adVO5/X9oP+Kej837RIkJg8fGdAftPeG5rn05QX8V9H5v2i4kJg8fH4WnaeO5iTnyHKLndqVVtzI8XLpEiRJg8fG9C/ino/N+0C/ad43Nc+XSJEizC+Pj8H/FPR/X9oBO1L23M9fSOUSJCYTx8fi5nam6dzI8XLpEXtS4bn5uXSJEhMHj4zoLdp3g2MK58ukM/ino/N+0SJCYM/nx+Fp2nedzEjPkOUE/alx3MvNy6RIkJhfHxvSL2pcNz+vLpFN2nUruZ6+k8oqJCYTx8b0P8Aino/N+0Cnal53NM+XSJEhMHj4/BfxX0fm/aBk9p0VdzIZ8ukSJCYPHxnSP2neNzPXkeUF/FfR+b9ouJEmDP58fhadp7x3NM+vKDPavo/N+0SJCYPHxvQZPadANzIcX7QG1bdaUbtL9evKKiRcYxWsfnx/rp//9k="/>
          <p:cNvSpPr>
            <a:spLocks noChangeAspect="1" noChangeArrowheads="1"/>
          </p:cNvSpPr>
          <p:nvPr/>
        </p:nvSpPr>
        <p:spPr bwMode="auto">
          <a:xfrm>
            <a:off x="155575" y="-754063"/>
            <a:ext cx="57626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http://www.medicine-on-line.com/html/case/w0009en.files/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86256"/>
            <a:ext cx="4143404" cy="11300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5643578"/>
            <a:ext cx="35004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-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ให้ 10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% Ca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gluconate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15-30 ml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73586"/>
            <a:ext cx="871543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ประเด็นสำคัญใน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ACC/AHA 2010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ในส่วน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BLS, ACLS cardiac arrest care algorithm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post cardiac arrest care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08600"/>
            <a:ext cx="835824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ลำดับการช่วยชีวิตใช้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C-A-B sequence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ลำดับขั้นตอน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A-B-C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นั้น ผู้ป่วยมักได้รับการกดหน้าอกช้ากว่าที่ควร เพราะผู้ช่วยเหลือต้องเสียเวลาในการเปิดทางเดินหายใจ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- C-A-B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แล้ว ผู้ป่วยจะได้รับการกดหน้าอกเร็วขึ้น และความล่าช้าในการช่วยหายใจก็มีเพียงเล็กน้อยเท่านั้น เช่น เสียเวลาก่อนการช่วยหายใจไปกับการกดหน้าอกรอบแรก 30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ครั้ง หรือประมาณ 18 วินาที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dn.lifeinthefastlane.com/wp-content/uploads/2011/03/TCA-toxi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382000" cy="4533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142852"/>
            <a:ext cx="214314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TCA overdose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2844" y="5572140"/>
            <a:ext cx="442912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i="0" strike="noStrike" cap="none" normalizeH="0" baseline="0" dirty="0" err="1" smtClean="0">
                <a:ln>
                  <a:noFill/>
                </a:ln>
                <a:effectLst/>
                <a:latin typeface="Cordia New" pitchFamily="34" charset="-34"/>
                <a:cs typeface="Cordia New" pitchFamily="34" charset="-34"/>
              </a:rPr>
              <a:t>Interventricular</a:t>
            </a:r>
            <a:r>
              <a:rPr kumimoji="0" lang="en-US" sz="1800" i="0" strike="noStrike" cap="none" normalizeH="0" baseline="0" dirty="0" smtClean="0">
                <a:ln>
                  <a:noFill/>
                </a:ln>
                <a:effectLst/>
                <a:latin typeface="Cordia New" pitchFamily="34" charset="-34"/>
                <a:cs typeface="Cordia New" pitchFamily="34" charset="-34"/>
              </a:rPr>
              <a:t> conduction delay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cs typeface="Cordia New" pitchFamily="34" charset="-34"/>
              </a:rPr>
              <a:t> — QRS &gt; 100 ms in lead II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cs typeface="Cordia New" pitchFamily="34" charset="-34"/>
              </a:rPr>
              <a:t>Right axis deviation of the terminal QRS: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cs typeface="Cordia New" pitchFamily="34" charset="-34"/>
              </a:rPr>
              <a:t>Terminal R wave &gt; 3 mm in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cs typeface="Cordia New" pitchFamily="34" charset="-34"/>
              </a:rPr>
              <a:t>aVR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cs typeface="Cordia New" pitchFamily="34" charset="-34"/>
              </a:rPr>
              <a:t>R/S ratio &gt; 0.7 in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cs typeface="Cordia New" pitchFamily="34" charset="-34"/>
              </a:rPr>
              <a:t>aVR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5572140"/>
            <a:ext cx="3143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ให้ 7.5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% sodium bicarbonate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643182"/>
            <a:ext cx="428628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dia New" pitchFamily="34" charset="-34"/>
                <a:cs typeface="Cordia New" pitchFamily="34" charset="-34"/>
              </a:rPr>
              <a:t>ACLS Adult </a:t>
            </a:r>
            <a:r>
              <a:rPr lang="en-US" sz="44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endParaRPr lang="en-US" sz="4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hon\Documents\พชท 3\อบรมภายใน CPR 2010\F3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8196"/>
            <a:ext cx="6858048" cy="680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-24"/>
            <a:ext cx="321471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 algorithm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835824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หากพบ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ต้องคลำ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carotid pulse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ก่อนหากคลำ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carotid pulse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ไม่ได้ ต้องให้การรักษาแบบ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PEA 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เกณฑ์ในการเข้า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algorithm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คือ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HR &lt; 50/min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ถ้า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HR 50-60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ถือเป็น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ที่ไม่ต้องให้การรักษาตาม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algorhithm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ที่ต้องรักษาตาม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ACC/AHA 2010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เรียกว่า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persistent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ที่ทำให้เกิดอาการ ซึ่งหากมีอาการใดใน 5 ประการนี้ให้ทำการรักษา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-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Hypotension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- Signs of shock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- Chest pain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- Alteration of consciousness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- Heart failure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4. Atropine ACC/AHA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ให้ 0.5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mg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แต่ในประเทศไทย 1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vial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มี 0.6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mg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ในทางปฏิบัติให้ทีละ 0.6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mg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การทำ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transcutaneous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pacing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ให้เริ่มยาที่ทำให้ผู้ป่วยหลับหรือระงับปวดก่อนเช่น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Diazepam 5-10 mg IV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Midazolam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2-5 mg IV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Fentanyl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25-100 mcg IV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6.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หา 5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H 5T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และรักษาด้วยแม้ไม่ระบุใน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Guideline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14285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6" name="Picture 2" descr="http://cdn.lifeinthefastlane.com/wp-content/uploads/2011/01/1st-degree-590x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56" y="714356"/>
            <a:ext cx="5619750" cy="1466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2214554"/>
            <a:ext cx="17145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First degree AV block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8" name="Picture 4" descr="http://sitemaker.umich.edu/ecgtutorial/files/wenckeba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214" y="2643182"/>
            <a:ext cx="6427058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6345816"/>
            <a:ext cx="25717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Second degree AV block: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Mobitz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I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14285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1202" name="Picture 2" descr="http://cdn.lifeinthefastlane.com/wp-content/uploads/2011/04/mobitz_II_rhythm_s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6991350" cy="1781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25717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Second degree AV block: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Mobitz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II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1204" name="Picture 4" descr="http://www.emedu.org/ecg/images/ans/23rd_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43248"/>
            <a:ext cx="699135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714620"/>
            <a:ext cx="4214842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dia New" pitchFamily="34" charset="-34"/>
                <a:cs typeface="Cordia New" pitchFamily="34" charset="-34"/>
              </a:rPr>
              <a:t>ACLS Adult tachycardia</a:t>
            </a:r>
            <a:endParaRPr lang="en-US" sz="4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5933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850" y="0"/>
            <a:ext cx="3221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52691"/>
            <a:ext cx="64294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ข้อสังเกต 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persistent tachyarrhythmia </a:t>
            </a:r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ที่มีอาการ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10859"/>
            <a:ext cx="8358246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1. เมื่อเป็น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persistent tachyarrhythmia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ที่ต้องการการรักษา ให้พิจารณาว่า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EKG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หรือไม่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กรณีเป็น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รักษาอย่างใดอย่างหนึ่งใน 2 ประการ</a:t>
            </a:r>
            <a:br>
              <a:rPr lang="th-TH" sz="28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     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Cardioversion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      Adenosine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-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กรณีไม่ใช่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ต้องทำ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cardioversion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การให้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ให้โดย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double syringe technique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โดย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Syringe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 1 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adenosine 6-12 mg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ส่วน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syringe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 2 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NSS 10-20 ml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เมื่อให้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แล้ว 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NSS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ทันที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43895"/>
            <a:ext cx="7143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ข้อสังเกต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Wide QRS complex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tachyarrythmia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ที่ไม่ก่ออาการ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501122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Wide QRS complex tachyarrhythmia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Tachycardia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HR &gt; 150/min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QRS complex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กว้าง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&gt; 0.12 sec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- Regular wide QRS complex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tachyarrythmia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VT 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SVT with aberrant conduction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SVT with preexisting bundle branch block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SVT with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preexitation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syndrome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เช่น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SVT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ที่เกิดร่วมกับ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WPW syndrome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- Irregular wide QRS complex tachyarrhythmia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Rhythm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พื้นฐานเป็น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AF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   AF with aberrant conduction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   AF with preexisting BBB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   AF with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preexitation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syndrome 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เช่น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AF with WPW syndrome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73586"/>
            <a:ext cx="871543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ประเด็นสำคัญใน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ACC/AHA 2010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ในส่วน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BLS, ACLS cardiac arrest care algorithm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post cardiac arrest care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80731"/>
            <a:ext cx="8358246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2. High quality CPR</a:t>
            </a:r>
          </a:p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กดด้วยอัตราเร็ว อย่างน้อย 100 ครั้งต่อนาที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กดให้ลึกอย่างน้อย 2 นิ้ว (5 ซม.) ในผู้ใหญ่ และ อย่างน้อย หนึ่งส่วนสามของความหนาของหน้าอกในทารกและเด็ก (ประมาณ 1.5 นิ้ว หรือ [4 ซม.] ในทารก และ 2 นิ้ว [5 ซม.] ในเด็ก)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ปล่อยให้อกคืนตัวสุด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ลดการหยุดกดหน้าอกให้น้อยที่สุด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หลีกเลี่ยงการช่วยหายใจมากเกินไป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อัตราส่วนของการกดหน้าอกต่อการช่วยหายใจ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compression-to-ventilation ratio)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เป็น 30:2 สำหรับผู้ใหญ่, เด็ก และทารก (ยกเว้นทารกแรกเกิด) เมื่อมีผู้ช่วยเหลือคนเดียว ให้ช่วยหายใจประมาณ 1 วินาทีต่อครั้ง 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เมื่อใส่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advanced airway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แล้ว สามารถกดหน้าต่อเนื่อง (อัตราเร็วอย่างน้อย 100 ครั้งต่อนาที) โดยไม่ต้องสลับกับการช่วยหายใจเป็นรอบๆ อีก ในกรณีนี้ ให้ช่วยหายใจหนึ่งครั้งทุกๆ 6-8 วินาที (ประมาณ 8-10 ครั้งต่อนาที)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214422"/>
            <a:ext cx="8501122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. ใน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tachycardia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algorhithm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แนะนำว่าพิจารณาให้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กรณีที่เป็น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regular wide QRS complex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มีข้อพิจารณาดังนี้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- การให้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ในกลุ่มนี้จะได้ผลดีใน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SVT with aberrant conduction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SVT with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preexcisting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bundle branch block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ตามระบาดวิทยาพบว่า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arrhythmia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กลุ่มนี้เกิดจาก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VT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บ่อยสุดผู้เชี่ยวชาญแนะนำให้รักษาแบบ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VT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ก่อน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- การให้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เป็นอันตรายใน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SVT with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preexcitation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syndrome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ที่เป็น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antidromic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conduction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ยาที่ห้ามใช้ใน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WPW syndrome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- A: adenosine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- B: beta blocker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- C: CCB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- D: digitalis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4.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ข้อควรระวังในการให้ยา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amiodarone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คือไม่สามารถให้ได้ใน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QT</a:t>
            </a:r>
            <a:r>
              <a:rPr lang="en-US" sz="2400" baseline="-25000" dirty="0" err="1" smtClean="0"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interval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ยาว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43895"/>
            <a:ext cx="7143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ข้อสังเกต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Wide QRS complex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tachyarrythmia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ที่ไม่ก่ออาการ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35811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ข้อสังเกต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narrow QRS complex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tachyarrythmia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ที่ไม่ก่ออาการ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39961"/>
            <a:ext cx="8715436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1. Narrow QRS complex tachyarrhythmia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เป็น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tachycardia HR &gt; 150/min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QRS complex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ไม่เกิน 0.12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sec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Regular narrow QRS complex tachyarrhythmia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SVT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Atrial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flutter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Sinus tachycardia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- Irregular narrow QRS complex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tachyarrhytmia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AF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MAT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Atrial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flutter with varying degree AV block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แนะนำทำ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vagal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maneuvers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ซึ่งอาจทำได้หลายวิธี เช่น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carotid sinus massage, ice cold pack,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Valsava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maneuver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3. Regular narrow complex tachycardia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พิจารณาให้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กรณีเป็น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Atrial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flutter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จะไม่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convert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เป็น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sinus rhythm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แต่จะเห็น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Flutter wave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ชัดเจนขึ้น ให้ระวังในผู้ป่วย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SVT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ที่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HR &gt; 200/min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เนื่องจากอาจมี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bypass tract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ได้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2142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2226" name="Picture 2" descr="http://sitemaker.umich.edu/ecgtutorial/files/avnr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14296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SVT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2142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5298" name="Picture 2" descr="http://cdn.lifeinthefastlane.com/wp-content/uploads/2012/01/Orthodromic-AV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66" y="714356"/>
            <a:ext cx="8193046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WPW syndrome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theheart.com/assets/1/7/AtrialFibrillation-RV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858180" cy="43680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2142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58578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AF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cdn.lifeinthefastlane.com/wp-content/uploads/2010/05/WPW-ecg-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56128" cy="46627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2142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EKG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58578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AF with WPW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496"/>
            <a:ext cx="678661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Adult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immediate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Post-Cardiac arrest care</a:t>
            </a:r>
            <a:endParaRPr lang="en-US" sz="40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rc.ahajournals.org/content/122/18_suppl_3/S768/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444" y="0"/>
            <a:ext cx="786220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791422"/>
            <a:ext cx="321471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Cordia New" pitchFamily="34" charset="-34"/>
                <a:cs typeface="Cordia New" pitchFamily="34" charset="-34"/>
              </a:rPr>
              <a:t>Pediatric CPR</a:t>
            </a:r>
            <a:endParaRPr lang="en-US" sz="5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290338" cy="207963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571480"/>
            <a:ext cx="378621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Pediatric chain of survival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9166" y="4643446"/>
            <a:ext cx="79248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Prevention, early CPR, prompt access to ERS, rapid PALS, post cardiac arrest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73586"/>
            <a:ext cx="871543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ประเด็นสำคัญใน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ACC/AHA 2010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ในส่วน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BLS, ACLS cardiac arrest care algorithm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post cardiac arrest care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892093"/>
            <a:ext cx="850112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ลดความสำคัญของการคลำ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carotid pulse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หากไม่แน่ใจว่าคลำได้หรือไม่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ทันที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4. การใส่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ET-tube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ไม่จำเป็นต้องทำ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Cricoid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pressure</a:t>
            </a:r>
            <a:br>
              <a:rPr lang="en-US" sz="28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นำ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capnography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มาใช้ในการช่วยชีวิต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6. ไม่มีการให้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atropine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PEA rate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ช้า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7. การวินิจฉัย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return of spontaneous circulation (ROSC)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นอกจากคลำ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pulse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ยังมีตัวช่วยในการวินิจฉัยคือ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capnography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spontaneous waveform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ใน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arterial line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8.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เน้นความสำคัญในการดูแล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post cardiac arrest care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659559"/>
            <a:ext cx="2571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dia New" pitchFamily="34" charset="-34"/>
                <a:cs typeface="Cordia New" pitchFamily="34" charset="-34"/>
              </a:rPr>
              <a:t>Pediatric BLS</a:t>
            </a:r>
            <a:endParaRPr lang="en-US" sz="4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252663"/>
            <a:ext cx="8201025" cy="3481387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0000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0000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0000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1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0000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นาที โอกาส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0000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recover 90%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ภายใน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4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นาที โอกาส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recover 50%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ภายใน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10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นาที โอกาส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recover 9%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หลังจาก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10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นาที โอกาส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recover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เกือบ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0%</a:t>
            </a:r>
            <a:endParaRPr kumimoji="0" lang="th-TH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28596" y="57148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Rate of ROSC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 txBox="1">
            <a:spLocks noChangeArrowheads="1"/>
          </p:cNvSpPr>
          <p:nvPr/>
        </p:nvSpPr>
        <p:spPr>
          <a:xfrm>
            <a:off x="2000231" y="765175"/>
            <a:ext cx="5000661" cy="8064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shade val="85882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60C"/>
                </a:solidFill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Definition Pediatric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60C"/>
                </a:solidFill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60C"/>
                </a:solidFill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BLS</a:t>
            </a: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60C"/>
              </a:solidFill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684213" y="2349500"/>
          <a:ext cx="7775575" cy="2760440"/>
        </p:xfrm>
        <a:graphic>
          <a:graphicData uri="http://schemas.openxmlformats.org/drawingml/2006/table">
            <a:tbl>
              <a:tblPr/>
              <a:tblGrid>
                <a:gridCol w="1585912"/>
                <a:gridCol w="6189663"/>
              </a:tblGrid>
              <a:tr h="86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Infant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&lt;1 yr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2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Child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 yr- onset of adolescence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(~12-14 yrs)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86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Adult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Adolescence and Adult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Screen shot 2010-11-13 at 1.25.08 AM.jpg"/>
          <p:cNvPicPr>
            <a:picLocks noChangeAspect="1"/>
          </p:cNvPicPr>
          <p:nvPr/>
        </p:nvPicPr>
        <p:blipFill>
          <a:blip r:embed="rId2"/>
          <a:srcRect l="5458" t="11597" r="29959" b="8403"/>
          <a:stretch>
            <a:fillRect/>
          </a:stretch>
        </p:blipFill>
        <p:spPr>
          <a:xfrm>
            <a:off x="144837" y="0"/>
            <a:ext cx="8859475" cy="685799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1611313"/>
            <a:ext cx="244792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Respiratory Failure</a:t>
            </a:r>
            <a:endParaRPr lang="th-TH" sz="240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71800" y="1611313"/>
            <a:ext cx="244792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Hypotensive Shock</a:t>
            </a:r>
            <a:endParaRPr lang="th-TH" sz="240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4163" y="3186113"/>
            <a:ext cx="5126037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Cardiopulmonary Failure</a:t>
            </a:r>
            <a:endParaRPr lang="th-TH" sz="2400" dirty="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9750" y="4935538"/>
            <a:ext cx="4141788" cy="1392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Hypoxic/Asphyxial Arrest</a:t>
            </a:r>
          </a:p>
          <a:p>
            <a:pPr>
              <a:defRPr/>
            </a:pPr>
            <a:endParaRPr lang="th-TH" sz="320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41988" y="3186113"/>
            <a:ext cx="2944812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latin typeface="Cordia New" pitchFamily="34" charset="-34"/>
                <a:ea typeface="MS PGothic" pitchFamily="34" charset="-128"/>
                <a:cs typeface="Cordia New" pitchFamily="34" charset="-34"/>
              </a:rPr>
              <a:t>Cardiac Etiology</a:t>
            </a:r>
            <a:endParaRPr lang="th-TH" sz="2400" dirty="0"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19700" y="4724400"/>
            <a:ext cx="3581400" cy="1604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>
              <a:spcAft>
                <a:spcPts val="1800"/>
              </a:spcAft>
              <a:defRPr/>
            </a:pPr>
            <a:endParaRPr lang="en-US" sz="2200"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  <a:p>
            <a:pPr>
              <a:spcAft>
                <a:spcPts val="1800"/>
              </a:spcAft>
              <a:defRPr/>
            </a:pPr>
            <a:r>
              <a:rPr lang="en-US" sz="2200" b="1">
                <a:latin typeface="Cordia New" pitchFamily="34" charset="-34"/>
                <a:ea typeface="MS PGothic" pitchFamily="34" charset="-128"/>
                <a:cs typeface="Cordia New" pitchFamily="34" charset="-34"/>
              </a:rPr>
              <a:t>Sudden Cardiac Arrest</a:t>
            </a:r>
          </a:p>
          <a:p>
            <a:pPr>
              <a:spcAft>
                <a:spcPts val="1800"/>
              </a:spcAft>
              <a:defRPr/>
            </a:pPr>
            <a:endParaRPr lang="th-TH" sz="2400" b="1"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066800" y="2684463"/>
            <a:ext cx="338138" cy="365125"/>
          </a:xfrm>
          <a:prstGeom prst="downArrow">
            <a:avLst>
              <a:gd name="adj1" fmla="val 50000"/>
              <a:gd name="adj2" fmla="val 37553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952875" y="2684463"/>
            <a:ext cx="338138" cy="365125"/>
          </a:xfrm>
          <a:prstGeom prst="downArrow">
            <a:avLst>
              <a:gd name="adj1" fmla="val 50000"/>
              <a:gd name="adj2" fmla="val 37553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5400000">
            <a:off x="2540794" y="3936206"/>
            <a:ext cx="606425" cy="506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7004844" y="4026694"/>
            <a:ext cx="606425" cy="5064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2285984" y="428604"/>
            <a:ext cx="4786346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Pediatric cardiopulmonary arrest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500298" y="428604"/>
            <a:ext cx="450059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Use of AED for infants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2357430"/>
            <a:ext cx="6521466" cy="2062103"/>
          </a:xfrm>
          <a:prstGeom prst="rect">
            <a:avLst/>
          </a:prstGeom>
          <a:solidFill>
            <a:srgbClr val="D5D1CF"/>
          </a:solidFill>
          <a:ln w="9525">
            <a:solidFill>
              <a:srgbClr val="8C7B7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st   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:  manual defibrillator (  2J, 4J,4J)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  2</a:t>
            </a:r>
            <a:r>
              <a:rPr lang="en-US" sz="3200" baseline="300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nd 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: AED equipped with a pediatric dose attenuator</a:t>
            </a:r>
          </a:p>
          <a:p>
            <a:pPr>
              <a:defRPr/>
            </a:pPr>
            <a:endParaRPr lang="en-US" sz="3200" dirty="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         If neither is available, AED may be </a:t>
            </a: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used</a:t>
            </a:r>
            <a:endParaRPr lang="en-US" sz="3200" dirty="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95288" y="381000"/>
            <a:ext cx="8353425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Hands-Only CPR</a:t>
            </a:r>
            <a:b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</a:b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 (Compression-Only CPR)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42976" y="2928934"/>
            <a:ext cx="7000924" cy="2062103"/>
          </a:xfrm>
          <a:prstGeom prst="rect">
            <a:avLst/>
          </a:prstGeom>
          <a:solidFill>
            <a:srgbClr val="EAE1C4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4999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Ventilations are more important during resuscitation 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from asphyxia-induced arrest</a:t>
            </a:r>
          </a:p>
          <a:p>
            <a:pPr>
              <a:defRPr/>
            </a:pPr>
            <a:endParaRPr lang="en-US" sz="3200" dirty="0">
              <a:solidFill>
                <a:srgbClr val="000000"/>
              </a:solidFill>
              <a:latin typeface="Cordia New" pitchFamily="34" charset="-34"/>
              <a:ea typeface="MS PGothic" pitchFamily="34" charset="-128"/>
              <a:cs typeface="Cordia New" pitchFamily="34" charset="-34"/>
            </a:endParaRP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MS PGothic" pitchFamily="34" charset="-128"/>
                <a:cs typeface="Cordia New" pitchFamily="34" charset="-34"/>
              </a:rPr>
              <a:t>However compression alone are preferable to no CPR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207" y="0"/>
            <a:ext cx="5929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57422" y="714356"/>
            <a:ext cx="4613764" cy="92333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h-TH" sz="5400" dirty="0">
                <a:solidFill>
                  <a:srgbClr val="0006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  <a:cs typeface="Cordia New" pitchFamily="34" charset="-34"/>
              </a:rPr>
              <a:t>การช่วยหายใจเบื้องต้น</a:t>
            </a:r>
            <a:r>
              <a:rPr lang="en-US" sz="5400" dirty="0">
                <a:solidFill>
                  <a:srgbClr val="0006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endParaRPr lang="th-TH" sz="5400" dirty="0">
              <a:solidFill>
                <a:srgbClr val="00060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2910" y="2357430"/>
            <a:ext cx="7786711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l"/>
            <a:r>
              <a:rPr lang="th-TH" sz="36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   ถ้าทรวงอกไม่ขยาย</a:t>
            </a:r>
            <a:r>
              <a:rPr lang="en-US" sz="36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: </a:t>
            </a:r>
          </a:p>
          <a:p>
            <a:pPr marL="533400" indent="-533400" algn="l"/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1.</a:t>
            </a:r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จัดท่าเปิด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airway </a:t>
            </a:r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ใหม่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3200" dirty="0">
              <a:solidFill>
                <a:srgbClr val="002776"/>
              </a:solidFill>
              <a:latin typeface="Cordia New" pitchFamily="34" charset="-34"/>
              <a:cs typeface="Cordia New" pitchFamily="34" charset="-34"/>
            </a:endParaRPr>
          </a:p>
          <a:p>
            <a:pPr marL="533400" indent="-533400" algn="l"/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        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2.</a:t>
            </a:r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ตรวจว่ามีสิ่งแปลกปลอมอุดตันหรือไม่</a:t>
            </a:r>
          </a:p>
          <a:p>
            <a:pPr marL="533400" indent="-533400" algn="l"/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        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ครอบ 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airway</a:t>
            </a:r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ให้แน่น</a:t>
            </a:r>
          </a:p>
          <a:p>
            <a:pPr marL="533400" indent="-533400" algn="l"/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        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ช่วยหายใจให้แรงขึ้น</a:t>
            </a:r>
            <a:r>
              <a:rPr lang="en-US" sz="3200" dirty="0">
                <a:solidFill>
                  <a:srgbClr val="002776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3200" dirty="0">
              <a:solidFill>
                <a:srgbClr val="002776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0034" y="357166"/>
            <a:ext cx="8229600" cy="1066800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Chest compression</a:t>
            </a:r>
            <a:endParaRPr kumimoji="0" lang="th-TH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62052" y="2571751"/>
            <a:ext cx="7467600" cy="2357448"/>
          </a:xfrm>
          <a:prstGeom prst="rect">
            <a:avLst/>
          </a:prstGeom>
          <a:solidFill>
            <a:srgbClr val="CCFF99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ตรวจการเต้นของชีพจรก่อน โดยใช้เวลาไม่เกิน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10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วินาที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หากคลำครบ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10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วินาทีแล้วยังไม่แน่ใจว่ามีชีพจรหรือไม่และผู้ป่วยไม่ไอ ไม่หายใจ ไม่เคลื่อนไหว ให้สรุปว่าระบบไหลเวียนโลหิตไม่ทำงานให้ทำการกดหน้าอกได้ทันที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73586"/>
            <a:ext cx="87154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ประเด็นสำคัญใน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dirty="0" err="1" smtClean="0">
                <a:latin typeface="Cordia New" pitchFamily="34" charset="-34"/>
                <a:cs typeface="Cordia New" pitchFamily="34" charset="-34"/>
              </a:rPr>
              <a:t>algorthm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73588"/>
            <a:ext cx="814393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เกณฑ์การเข้า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algorhythm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คือ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HR &lt; 50/min</a:t>
            </a:r>
          </a:p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สามารถให้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Atropine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ได้ใน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EKG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ทุกแบบที่เป็น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Bradycardia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หากไม่ตอบสนองต่อ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Atropine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ให้รักษาด้วย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Transcutaneous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pacing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dopamine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epinephrine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ซึ่งเป็นการรักษาที่เทียบเท่ากัน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22620" y="285728"/>
            <a:ext cx="2592388" cy="8334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Pulse Check</a:t>
            </a:r>
            <a:r>
              <a:rPr lang="en-US" sz="3200" b="1" dirty="0">
                <a:solidFill>
                  <a:srgbClr val="0006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endParaRPr lang="th-TH" sz="3200" b="1" dirty="0">
              <a:solidFill>
                <a:srgbClr val="00060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283443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Cordia New" pitchFamily="34" charset="-34"/>
                <a:cs typeface="Cordia New" pitchFamily="34" charset="-34"/>
              </a:rPr>
              <a:t>Infant: brachial artery </a:t>
            </a:r>
            <a:endParaRPr lang="th-TH" sz="32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33598" y="1428736"/>
            <a:ext cx="2638864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Child : carotid artery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13598" y="5429250"/>
            <a:ext cx="368722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3600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เช็คชีพจรไม่เกิน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 10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วินาที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pPr algn="l">
              <a:buFontTx/>
              <a:buChar char="•"/>
              <a:defRPr/>
            </a:pPr>
            <a:r>
              <a:rPr lang="en-US" sz="3600" dirty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เช็คชีพจรทุก 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2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นาที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  </a:t>
            </a: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10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396081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2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4932363" y="2133600"/>
            <a:ext cx="40671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3595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Chest Compression : Technique</a:t>
            </a:r>
            <a:r>
              <a:rPr lang="en-US" sz="36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3600" b="1" dirty="0">
              <a:solidFill>
                <a:srgbClr val="00060C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708400" y="981075"/>
            <a:ext cx="1141659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Infant </a:t>
            </a:r>
            <a:endParaRPr lang="th-TH" sz="4000" b="1" dirty="0">
              <a:solidFill>
                <a:srgbClr val="00060C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388" y="5300663"/>
            <a:ext cx="8713787" cy="9461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th-TH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ตำแหน่ง </a:t>
            </a:r>
            <a:r>
              <a:rPr lang="en-US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:  </a:t>
            </a:r>
            <a:r>
              <a:rPr lang="th-TH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ส่วนครึ่งล่างของ </a:t>
            </a:r>
            <a:r>
              <a:rPr lang="en-US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sternum </a:t>
            </a:r>
            <a:r>
              <a:rPr lang="th-TH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ต่ำจาก </a:t>
            </a:r>
            <a:r>
              <a:rPr lang="en-US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nipple line</a:t>
            </a:r>
            <a:endParaRPr lang="th-TH" sz="28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l">
              <a:defRPr/>
            </a:pPr>
            <a:r>
              <a:rPr lang="th-TH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ความลึก</a:t>
            </a:r>
            <a:r>
              <a:rPr lang="en-US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:  1</a:t>
            </a:r>
            <a:r>
              <a:rPr lang="th-TH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/</a:t>
            </a:r>
            <a:r>
              <a:rPr lang="en-US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sz="28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ของความหนาทรวงอก</a:t>
            </a:r>
            <a:r>
              <a:rPr lang="th-TH" sz="24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( </a:t>
            </a:r>
            <a:r>
              <a:rPr lang="en-US" sz="24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 ½ inches or 4 </a:t>
            </a:r>
            <a:r>
              <a:rPr lang="en-US" sz="2400" dirty="0" err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cms</a:t>
            </a:r>
            <a:r>
              <a:rPr lang="en-US" sz="24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24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388" y="4365625"/>
            <a:ext cx="381635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 thumb – encircling</a:t>
            </a:r>
            <a:endParaRPr lang="th-TH" sz="2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11863" y="4365625"/>
            <a:ext cx="1104790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 fingers</a:t>
            </a:r>
            <a:endParaRPr lang="th-TH" sz="2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13" descr="Two Thum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3768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wo F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622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5" y="571500"/>
            <a:ext cx="8229600" cy="1066800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60C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เทคนิคการกดหน้าอก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85938"/>
            <a:ext cx="8229600" cy="4714875"/>
          </a:xfrm>
          <a:prstGeom prst="rect">
            <a:avLst/>
          </a:prstGeom>
          <a:solidFill>
            <a:srgbClr val="CCFF99"/>
          </a:solidFill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ทิ้งน้ำหนักลงที่กระดูกหน้าอกไม่ใช่กระดูกซี่โครง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ตรึงข้อศอกให้นิ่ง แขนเหยียดตรง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ทิศทางแนวกดดิ่งตรงสู่กระดูกหน้าอก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กดให้ได้ความลึกพอเหมาะ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1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3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ของความหนาทรวงอก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จังหวะปล่อยต้องผ่อนน้ำหนักคลายมือขึ้นมาให้สุด เพื่อให้หัวใจคลายตัวได้เต็มที่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ห้ามยกมือ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จนห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ลุกจากหน้าอก เพราะทำให้ตำแหน่งการกดเปลี่ยนไป</a:t>
            </a:r>
          </a:p>
        </p:txBody>
      </p:sp>
      <p:pic>
        <p:nvPicPr>
          <p:cNvPr id="4" name="Picture 5" descr="http://www.babble.com/CS/blogs/strollerderby/2007/08/23-End/c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00213"/>
            <a:ext cx="22447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14547" y="274639"/>
            <a:ext cx="4786346" cy="868346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Recovery position</a:t>
            </a: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57364"/>
            <a:ext cx="8229600" cy="4786346"/>
          </a:xfrm>
          <a:prstGeom prst="rect">
            <a:avLst/>
          </a:prstGeom>
          <a:solidFill>
            <a:srgbClr val="CCFF99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จัดท่าให้ผู้ป่วยที่หมดสติที่ยังหายใจได้เองเพียงพอและมีชีพจร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ให้จัดผู้ป่วยนอนตะแคงในท่าพักฟื้น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(Recovery position)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เพื่อให้ลิ้นไม่กีดขวางทางเดินหายใจ และของเหลวในปากสามารถไหลออกมาได้</a:t>
            </a:r>
          </a:p>
        </p:txBody>
      </p:sp>
      <p:pic>
        <p:nvPicPr>
          <p:cNvPr id="5" name="Picture 8" descr="Recovery Pos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286256"/>
            <a:ext cx="39814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24075" y="260350"/>
            <a:ext cx="3270447" cy="646331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Bag-Mask Ventilation  </a:t>
            </a:r>
            <a:endParaRPr lang="th-TH" sz="3600" b="1" dirty="0">
              <a:solidFill>
                <a:srgbClr val="0006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8" y="4440238"/>
            <a:ext cx="9001156" cy="1846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19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900" b="1" u="sng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Avoid hyperventilation </a:t>
            </a:r>
            <a:r>
              <a:rPr lang="en-US" sz="1900" b="1" baseline="30000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9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 CPR provides 25% to 33% of normal cardiac output (= pulmonary blood flow) </a:t>
            </a:r>
            <a:r>
              <a:rPr lang="en-US" sz="1900" b="1" baseline="30000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a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  <a:sym typeface="Wingdings" pitchFamily="2" charset="2"/>
              </a:rPr>
              <a:t>   Appropriated ventilation should be less than usual</a:t>
            </a:r>
            <a:endParaRPr lang="en-US" sz="1900" b="1" dirty="0">
              <a:solidFill>
                <a:srgbClr val="00060C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9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 Use appropriated force and tidal volume(6-7 ml/kg) to make the chest rise </a:t>
            </a:r>
            <a:r>
              <a:rPr lang="en-US" sz="1900" b="1" baseline="30000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9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 Frequency 15 : 2, 12-20 breath/min (w/o ETT), 8-10 breath/min (with ETT) </a:t>
            </a:r>
            <a:r>
              <a:rPr lang="en-US" sz="1900" b="1" baseline="30000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a</a:t>
            </a:r>
            <a:r>
              <a:rPr lang="en-US" sz="1900" b="1" dirty="0">
                <a:solidFill>
                  <a:srgbClr val="00060C"/>
                </a:solidFill>
                <a:latin typeface="Cordia New" pitchFamily="34" charset="-34"/>
                <a:cs typeface="Cordia New" pitchFamily="34" charset="-34"/>
              </a:rPr>
              <a:t>  </a:t>
            </a:r>
            <a:endParaRPr lang="th-TH" sz="1900" b="1" dirty="0">
              <a:solidFill>
                <a:srgbClr val="00060C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81075"/>
            <a:ext cx="5357812" cy="344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81775"/>
            <a:ext cx="600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aseline="30000">
                <a:latin typeface="Cordia New" pitchFamily="34" charset="-34"/>
                <a:cs typeface="Cordia New" pitchFamily="34" charset="-34"/>
              </a:rPr>
              <a:t>a</a:t>
            </a:r>
            <a:r>
              <a:rPr lang="en-US" sz="1200">
                <a:latin typeface="Cordia New" pitchFamily="34" charset="-34"/>
                <a:cs typeface="Cordia New" pitchFamily="34" charset="-34"/>
              </a:rPr>
              <a:t> AAP &amp; AHA. Pediatric Advanced Life Support . Circulation 2005,112: IV-167-IV-187.  </a:t>
            </a:r>
            <a:endParaRPr lang="th-TH" sz="12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2205038"/>
            <a:ext cx="22320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rdia New" pitchFamily="34" charset="-34"/>
                <a:cs typeface="Cordia New" pitchFamily="34" charset="-34"/>
              </a:rPr>
              <a:t>“ E-C clamp”</a:t>
            </a:r>
            <a:r>
              <a:rPr lang="en-US">
                <a:latin typeface="Cordia New" pitchFamily="34" charset="-34"/>
                <a:cs typeface="Cordia New" pitchFamily="34" charset="-34"/>
              </a:rPr>
              <a:t> 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02435"/>
            <a:ext cx="5643602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dia New" pitchFamily="34" charset="-34"/>
                <a:cs typeface="Cordia New" pitchFamily="34" charset="-34"/>
              </a:rPr>
              <a:t>Pediatric Advanced Life Support</a:t>
            </a:r>
            <a:endParaRPr lang="en-US" sz="4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85852" y="488952"/>
            <a:ext cx="6572296" cy="65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AED use in children include infants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5804" y="2028828"/>
            <a:ext cx="8229600" cy="29003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2005 : AED 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แนะนำให้ใช้ในเด็กที่มีอายุ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1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ปีขึ้นไป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2010 : .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ใน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infant 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ถ้าหา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manual defibrillator 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มาใช้ไม่ได้ ก็สามารถใช้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AED 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ในขนาด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pediatric attenuator dose </a:t>
            </a: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ได้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285728"/>
            <a:ext cx="822960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Limiting O2 to normal levels</a:t>
            </a:r>
            <a:endParaRPr kumimoji="0" lang="th-TH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8313" y="1546243"/>
            <a:ext cx="8229600" cy="4740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2005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: 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    พบว่า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hyperoxia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มีผลเสีย แต่ก็ยังไม่ได้แนะนำให้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titrate O2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ลงหลังจาก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return of spontaneous recirculation (ROSC)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แล้ว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2010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หลังจาก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ROSC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แล้ว ถ้ามีเครื่องมือวัด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arteial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oxyhemoglobin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saturation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ให้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titrate O2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ลง โดยให้ค่า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arteial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oxyhemoglobin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saturation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&gt;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94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%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0232" y="274638"/>
            <a:ext cx="4857784" cy="868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Size of ETT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</a:b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1638"/>
            <a:ext cx="8229600" cy="3400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Endotracheal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tube size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Uncuffed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endotracheal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tube size (mm ID)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(age in years/4)+4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Cuffed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endotracheal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tube size (mm ID) =  (age 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years/4)+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3.5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5918" y="346076"/>
            <a:ext cx="5857916" cy="796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Depth  of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Endotracheal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 tube</a:t>
            </a:r>
            <a:endParaRPr kumimoji="0" lang="th-T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1638"/>
            <a:ext cx="8229600" cy="3471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Depth  of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Endotracheal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tube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(cm)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: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(age in years/2)+12    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หรือ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Uncuffed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endotracheal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tube size × 3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73586"/>
            <a:ext cx="871543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Cordia New" pitchFamily="34" charset="-34"/>
                <a:cs typeface="Cordia New" pitchFamily="34" charset="-34"/>
              </a:rPr>
              <a:t>ประเด็นสำคัญใน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</a:rPr>
              <a:t> Tachycardia algorithm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8143932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เกณฑ์การเข้า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tachycardia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algorhythm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คือ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HR &gt; 150/min</a:t>
            </a:r>
          </a:p>
          <a:p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เมื่อเป็น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persistent tachyarrhythmia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ที่ก่อให้เกิดอาการ 1 ใน 5 ประการให้ทำการรักษาด้วยการทำ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cardioversion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และในรายที่เป็น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SVT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สามารถให้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ได้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3. หากเป็น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persistent tachycardia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ที่ไม่ก่อให้เกิดอาการ 1 ใน 5 ประการ โดย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EKG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เป็น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wide QRS complex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สามารถให้การรักษาด้วย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amiodarone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และมีคำแนะนำในการให้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adenosine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ได้ (บางกรณี)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356" y="274638"/>
            <a:ext cx="5643602" cy="654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Defibrillation dose is higher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757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2005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   manual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defibrillaotor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ใช้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initial dose 2 J/kg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หลังจากนั้นใช้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maximum dose 4 J/kg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2010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   manual defibrillator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ใช้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initial dose 2-4 J/kg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(ขึ้นอยู่กับแต่ละที่สอน ซึ่งอาจสอนให้ใช้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2 J/kg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ก็ได้) และเพิ่ม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dose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เป็น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4 J/kg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ในครั้งต่อไป และสามารถเพิ่ม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dose &gt; 4 J/kg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ได้สูงสุดที่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10 J/kg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หรือ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maximum adult dose    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คำจำกัดความของ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tachycardia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เปลี่ยนไป</a:t>
            </a:r>
            <a:b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</a:b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3543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2005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   wide complex tachycardia : QRS &gt; 0.08 sec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CPR 2010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   wide complex tachycardia : QRS &gt; 0.09 sec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ลำดับขั้นตอนการรักษา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th-TH" sz="5400" dirty="0" smtClean="0">
                <a:latin typeface="Cordia New" pitchFamily="34" charset="-34"/>
                <a:cs typeface="Cordia New" pitchFamily="34" charset="-34"/>
              </a:rPr>
              <a:t>ขึ้นอยู่กับสถานการณ์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latin typeface="Cordia New" pitchFamily="34" charset="-34"/>
                <a:cs typeface="Cordia New" pitchFamily="34" charset="-34"/>
              </a:rPr>
              <a:t>One rescuer, outer hospital &amp; no witness</a:t>
            </a:r>
            <a:endParaRPr lang="th-TH" sz="48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รักษาแบบ </a:t>
            </a:r>
            <a:r>
              <a:rPr lang="en-US" sz="4000" dirty="0" err="1" smtClean="0">
                <a:latin typeface="Cordia New" pitchFamily="34" charset="-34"/>
                <a:cs typeface="Cordia New" pitchFamily="34" charset="-34"/>
              </a:rPr>
              <a:t>asphyxial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 arrest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เริ่ม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CPR(A-B-C or C-A-B)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ทันทีประมาณ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2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นาที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Call Emergency response system(ERS)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นำเครื่อง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AED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มาติด</a:t>
            </a:r>
            <a:endParaRPr lang="en-US" sz="4000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ถ้ามีผู้ช่วยเหลืออีกคนให้ </a:t>
            </a:r>
            <a:r>
              <a:rPr lang="en-US" sz="40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call ERS </a:t>
            </a:r>
            <a:r>
              <a:rPr lang="th-TH" sz="40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แล้วอีกคนทำ </a:t>
            </a:r>
            <a:r>
              <a:rPr lang="en-US" sz="40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CPR 2</a:t>
            </a:r>
            <a:r>
              <a:rPr lang="th-TH" sz="4000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นาที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One rescuer, outer hospital &amp; with witness(sudden collapse)</a:t>
            </a: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รักษาแบบ </a:t>
            </a:r>
            <a:r>
              <a:rPr lang="en-US" sz="4000" dirty="0" err="1" smtClean="0">
                <a:latin typeface="Cordia New" pitchFamily="34" charset="-34"/>
                <a:cs typeface="Cordia New" pitchFamily="34" charset="-34"/>
              </a:rPr>
              <a:t>arrhymic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 arrest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Call Emergency response system(ERS)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นำเครื่อง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AED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มา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CPR (C-A-B)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ทันที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ติด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AED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4000528" cy="868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Inner hospital</a:t>
            </a:r>
            <a:endParaRPr lang="th-TH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ผู้ช่วยหลักทำ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CPR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th-TH" sz="4000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ผู้ช่วยเหลือนำอุปกรณ์ช่วยชีวิต และ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defibrillator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มา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th-TH" sz="4000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ติด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defibrillator</a:t>
            </a:r>
            <a:endParaRPr lang="th-TH" sz="40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3041" y="2714620"/>
            <a:ext cx="6215107" cy="71437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5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arrest algorithm</a:t>
            </a:r>
            <a:endParaRPr lang="th-TH" sz="5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75" y="1785938"/>
            <a:ext cx="3357563" cy="1500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arrest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แผนปฏิบัติการ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BLS :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CPR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ให้ออกซิเจน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ติด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monitor/defibrillator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72000" y="3429000"/>
            <a:ext cx="2143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8" y="4143375"/>
            <a:ext cx="2357437" cy="92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ตรวจจังหวะการเต้นของหัวใจ</a:t>
            </a:r>
            <a:endParaRPr lang="en-US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ช็อกได้หรือไม่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857875" y="4500563"/>
            <a:ext cx="1143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813" y="4214813"/>
            <a:ext cx="1571625" cy="7858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VF/VT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0875" y="4214813"/>
            <a:ext cx="1571625" cy="7858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Asytole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/PEA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2357438" y="4500563"/>
            <a:ext cx="1143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563" y="214313"/>
            <a:ext cx="7000875" cy="10001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Pulseless</a:t>
            </a:r>
            <a:r>
              <a:rPr lang="en-US" sz="36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arrest algorithm</a:t>
            </a:r>
            <a:endParaRPr lang="th-TH" sz="36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54" name="TextBox 14"/>
          <p:cNvSpPr txBox="1">
            <a:spLocks noChangeArrowheads="1"/>
          </p:cNvSpPr>
          <p:nvPr/>
        </p:nvSpPr>
        <p:spPr bwMode="auto">
          <a:xfrm>
            <a:off x="2500313" y="1571625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1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55" name="TextBox 15"/>
          <p:cNvSpPr txBox="1">
            <a:spLocks noChangeArrowheads="1"/>
          </p:cNvSpPr>
          <p:nvPr/>
        </p:nvSpPr>
        <p:spPr bwMode="auto">
          <a:xfrm>
            <a:off x="3071813" y="3714750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2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500188" y="5143500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715250" y="5143500"/>
            <a:ext cx="2143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58" name="TextBox 18"/>
          <p:cNvSpPr txBox="1">
            <a:spLocks noChangeArrowheads="1"/>
          </p:cNvSpPr>
          <p:nvPr/>
        </p:nvSpPr>
        <p:spPr bwMode="auto">
          <a:xfrm>
            <a:off x="500063" y="3714750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3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59" name="TextBox 19"/>
          <p:cNvSpPr txBox="1">
            <a:spLocks noChangeArrowheads="1"/>
          </p:cNvSpPr>
          <p:nvPr/>
        </p:nvSpPr>
        <p:spPr bwMode="auto">
          <a:xfrm>
            <a:off x="6715125" y="3786188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9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142875"/>
            <a:ext cx="1571625" cy="7858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VF/VT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5063" y="142875"/>
            <a:ext cx="1571625" cy="7858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Asytole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/PEA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28813" y="928688"/>
            <a:ext cx="214312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929438" y="928688"/>
            <a:ext cx="214312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1571625"/>
            <a:ext cx="4500562" cy="17859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ให้ช็อก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หน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manual : 2 J/kg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ใช้เครื่องช็อกไฟฟ้าหัวใจอัตโนมัติ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(AED)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(ใช้ระบบของเด็ก     ในอายุ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1-8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ปี)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ทำ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CPR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ทันที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IV/IO access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25" y="1571625"/>
            <a:ext cx="2928938" cy="25003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ทันที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epinephrine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IV/IO : 0.01mg/kg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(1:10,000 : 0.1ml/kg)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ทางท่อช่วยหายใจ 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: 0.1 mg/kg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(1:1,000  :  0.1 ml/kg)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ให้ซ้ำทุก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3-5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พิจารณาใส่ท่อช่วยหายใจ</a:t>
            </a:r>
            <a:endParaRPr lang="en-US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929438" y="4071938"/>
            <a:ext cx="214312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28813" y="3357563"/>
            <a:ext cx="214312" cy="135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38" y="4714875"/>
            <a:ext cx="2786062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ตรวจจังหวะการเต้นของหัวใจช็อกได้หรือไม่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3563" y="4714875"/>
            <a:ext cx="2786062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ตรวจจังหวะการเต้นของหัวใจช็อกได้หรือไม่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928813" y="5572125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929438" y="5572125"/>
            <a:ext cx="214312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382" name="TextBox 14"/>
          <p:cNvSpPr txBox="1">
            <a:spLocks noChangeArrowheads="1"/>
          </p:cNvSpPr>
          <p:nvPr/>
        </p:nvSpPr>
        <p:spPr bwMode="auto">
          <a:xfrm>
            <a:off x="2214563" y="3786188"/>
            <a:ext cx="1265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000">
                <a:latin typeface="Cordia New" pitchFamily="34" charset="-34"/>
                <a:cs typeface="Cordia New" pitchFamily="34" charset="-34"/>
              </a:rPr>
              <a:t>CPR 2 </a:t>
            </a:r>
            <a:r>
              <a:rPr lang="th-TH" sz="2000">
                <a:latin typeface="Cordia New" pitchFamily="34" charset="-34"/>
                <a:cs typeface="Cordia New" pitchFamily="34" charset="-34"/>
              </a:rPr>
              <a:t>นาที</a:t>
            </a:r>
          </a:p>
        </p:txBody>
      </p:sp>
      <p:sp>
        <p:nvSpPr>
          <p:cNvPr id="58383" name="TextBox 15"/>
          <p:cNvSpPr txBox="1">
            <a:spLocks noChangeArrowheads="1"/>
          </p:cNvSpPr>
          <p:nvPr/>
        </p:nvSpPr>
        <p:spPr bwMode="auto">
          <a:xfrm>
            <a:off x="7143750" y="4143375"/>
            <a:ext cx="1265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000">
                <a:latin typeface="Cordia New" pitchFamily="34" charset="-34"/>
                <a:cs typeface="Cordia New" pitchFamily="34" charset="-34"/>
              </a:rPr>
              <a:t>CPR 2 </a:t>
            </a:r>
            <a:r>
              <a:rPr lang="th-TH" sz="2000">
                <a:latin typeface="Cordia New" pitchFamily="34" charset="-34"/>
                <a:cs typeface="Cordia New" pitchFamily="34" charset="-34"/>
              </a:rPr>
              <a:t>นาที</a:t>
            </a:r>
          </a:p>
        </p:txBody>
      </p:sp>
      <p:sp>
        <p:nvSpPr>
          <p:cNvPr id="58384" name="TextBox 16"/>
          <p:cNvSpPr txBox="1">
            <a:spLocks noChangeArrowheads="1"/>
          </p:cNvSpPr>
          <p:nvPr/>
        </p:nvSpPr>
        <p:spPr bwMode="auto">
          <a:xfrm>
            <a:off x="642938" y="0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3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385" name="TextBox 17"/>
          <p:cNvSpPr txBox="1">
            <a:spLocks noChangeArrowheads="1"/>
          </p:cNvSpPr>
          <p:nvPr/>
        </p:nvSpPr>
        <p:spPr bwMode="auto">
          <a:xfrm>
            <a:off x="5643563" y="0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9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386" name="TextBox 18"/>
          <p:cNvSpPr txBox="1">
            <a:spLocks noChangeArrowheads="1"/>
          </p:cNvSpPr>
          <p:nvPr/>
        </p:nvSpPr>
        <p:spPr bwMode="auto">
          <a:xfrm>
            <a:off x="285750" y="1000125"/>
            <a:ext cx="366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4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387" name="TextBox 19"/>
          <p:cNvSpPr txBox="1">
            <a:spLocks noChangeArrowheads="1"/>
          </p:cNvSpPr>
          <p:nvPr/>
        </p:nvSpPr>
        <p:spPr bwMode="auto">
          <a:xfrm>
            <a:off x="5357813" y="100012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10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388" name="TextBox 20"/>
          <p:cNvSpPr txBox="1">
            <a:spLocks noChangeArrowheads="1"/>
          </p:cNvSpPr>
          <p:nvPr/>
        </p:nvSpPr>
        <p:spPr bwMode="auto">
          <a:xfrm>
            <a:off x="285750" y="4214813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5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8389" name="TextBox 21"/>
          <p:cNvSpPr txBox="1">
            <a:spLocks noChangeArrowheads="1"/>
          </p:cNvSpPr>
          <p:nvPr/>
        </p:nvSpPr>
        <p:spPr bwMode="auto">
          <a:xfrm>
            <a:off x="5286375" y="421481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11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38" y="214313"/>
            <a:ext cx="2786062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ตรวจจังหวะการเต้นของหัวใจช็อกได้หรือไม่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6438" y="214313"/>
            <a:ext cx="2786062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ตรวจจังหวะการเต้นของหัวใจช็อกได้หรือไม่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571625"/>
            <a:ext cx="3714750" cy="3857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ทำ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CPR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ระหว่างรอเครื่อง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defibrillator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ชาร์จ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ช็อก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ครั้ง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manual : 4 J/kg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ใช้เครื่องช็อกไฟฟ้าหัวใจอัตโนมัติ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(AED) 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ทันที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epinephrine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IV/IO : 0.01mg/kg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(1:10,000 : 0.1ml/kg)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ทางท่อช่วยหายใจ 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: 0.1 mg/kg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(1:1,000  :  0.1 ml/kg)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ให้ซ้ำทุก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3-5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พิจารณาใส่ท่อช่วยหายใจ</a:t>
            </a:r>
            <a:endParaRPr lang="en-US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000875" y="1071563"/>
            <a:ext cx="285750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143750" y="2857500"/>
            <a:ext cx="6429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6688" y="2714625"/>
            <a:ext cx="1143000" cy="571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ไปกล่อง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4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188" y="2357438"/>
            <a:ext cx="6810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ช็อกได้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5715000" y="2857500"/>
            <a:ext cx="1500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7625" y="2071688"/>
            <a:ext cx="1857375" cy="2643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ถ้า </a:t>
            </a: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asystole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ไปกล่อง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ถ้ามีจังหวะการเต้นของหัวใจให้ตรวจชีพจร ถ้าไม่มีชีพจรไปกล่อง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ถ้ามีชีพจรให้เริ่ม </a:t>
            </a:r>
            <a:r>
              <a:rPr lang="en-US" sz="18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postresuscitation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care</a:t>
            </a:r>
            <a:endParaRPr lang="th-TH" sz="18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0" name="Shape 19"/>
          <p:cNvCxnSpPr>
            <a:stCxn id="4" idx="3"/>
            <a:endCxn id="18" idx="0"/>
          </p:cNvCxnSpPr>
          <p:nvPr/>
        </p:nvCxnSpPr>
        <p:spPr>
          <a:xfrm>
            <a:off x="3429000" y="642938"/>
            <a:ext cx="1357313" cy="1428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9313" y="2214563"/>
            <a:ext cx="9366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ไม่สามารถ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   ช็อกได้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1928813" y="5500688"/>
            <a:ext cx="214312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938" y="5786438"/>
            <a:ext cx="2786062" cy="714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ตรวจจังหวะการเต้นของหัวใจช็อกได้หรือไม่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1928813" y="6500813"/>
            <a:ext cx="214312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6457950"/>
            <a:ext cx="690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ช็อกได้</a:t>
            </a:r>
          </a:p>
        </p:txBody>
      </p:sp>
      <p:sp>
        <p:nvSpPr>
          <p:cNvPr id="59409" name="TextBox 34"/>
          <p:cNvSpPr txBox="1">
            <a:spLocks noChangeArrowheads="1"/>
          </p:cNvSpPr>
          <p:nvPr/>
        </p:nvSpPr>
        <p:spPr bwMode="auto">
          <a:xfrm>
            <a:off x="2143125" y="5429250"/>
            <a:ext cx="1265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000">
                <a:latin typeface="Cordia New" pitchFamily="34" charset="-34"/>
                <a:cs typeface="Cordia New" pitchFamily="34" charset="-34"/>
              </a:rPr>
              <a:t>CPR 2 </a:t>
            </a:r>
            <a:r>
              <a:rPr lang="th-TH" sz="2000">
                <a:latin typeface="Cordia New" pitchFamily="34" charset="-34"/>
                <a:cs typeface="Cordia New" pitchFamily="34" charset="-34"/>
              </a:rPr>
              <a:t>นาที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1928813" y="1071563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0" name="Shape 39"/>
          <p:cNvCxnSpPr>
            <a:stCxn id="32" idx="3"/>
            <a:endCxn id="18" idx="2"/>
          </p:cNvCxnSpPr>
          <p:nvPr/>
        </p:nvCxnSpPr>
        <p:spPr>
          <a:xfrm flipV="1">
            <a:off x="3429000" y="4714875"/>
            <a:ext cx="1357313" cy="1428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2" name="TextBox 40"/>
          <p:cNvSpPr txBox="1">
            <a:spLocks noChangeArrowheads="1"/>
          </p:cNvSpPr>
          <p:nvPr/>
        </p:nvSpPr>
        <p:spPr bwMode="auto">
          <a:xfrm>
            <a:off x="214313" y="0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5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413" name="TextBox 41"/>
          <p:cNvSpPr txBox="1">
            <a:spLocks noChangeArrowheads="1"/>
          </p:cNvSpPr>
          <p:nvPr/>
        </p:nvSpPr>
        <p:spPr bwMode="auto">
          <a:xfrm>
            <a:off x="5143500" y="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11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414" name="TextBox 42"/>
          <p:cNvSpPr txBox="1">
            <a:spLocks noChangeArrowheads="1"/>
          </p:cNvSpPr>
          <p:nvPr/>
        </p:nvSpPr>
        <p:spPr bwMode="auto">
          <a:xfrm>
            <a:off x="0" y="1143000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6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415" name="TextBox 43"/>
          <p:cNvSpPr txBox="1">
            <a:spLocks noChangeArrowheads="1"/>
          </p:cNvSpPr>
          <p:nvPr/>
        </p:nvSpPr>
        <p:spPr bwMode="auto">
          <a:xfrm>
            <a:off x="214313" y="5429250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7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416" name="TextBox 44"/>
          <p:cNvSpPr txBox="1">
            <a:spLocks noChangeArrowheads="1"/>
          </p:cNvSpPr>
          <p:nvPr/>
        </p:nvSpPr>
        <p:spPr bwMode="auto">
          <a:xfrm>
            <a:off x="3786188" y="164306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12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417" name="TextBox 45"/>
          <p:cNvSpPr txBox="1">
            <a:spLocks noChangeArrowheads="1"/>
          </p:cNvSpPr>
          <p:nvPr/>
        </p:nvSpPr>
        <p:spPr bwMode="auto">
          <a:xfrm>
            <a:off x="7786688" y="22860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13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2714620"/>
            <a:ext cx="192882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dia New" pitchFamily="34" charset="-34"/>
                <a:cs typeface="Cordia New" pitchFamily="34" charset="-34"/>
              </a:rPr>
              <a:t>Adult BLS</a:t>
            </a:r>
            <a:endParaRPr lang="en-US" sz="44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143000"/>
            <a:ext cx="3571875" cy="4643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ทำ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CPR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ระหว่างรอเครื่อง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defibrillator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ชาร์จ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ช็อก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ครั้ง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manual : </a:t>
            </a:r>
            <a:r>
              <a:rPr lang="en-US" sz="2000" u="sng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&gt;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4 J/kg (maximum 10 J/kg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adult dose)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ใช้เครื่องช็อกไฟฟ้าหัวใจอัตโนมัติ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(AED) 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CPR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ทันที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อาจให้ </a:t>
            </a: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antiarrhythmics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(เช่น </a:t>
            </a:r>
            <a:r>
              <a:rPr lang="en-US" sz="18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amiodarone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5 mg/kg  IV/IO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18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lidocain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1mg/kg IV/IO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อาจให้ 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magnesium 25-50 mg/kg IV/IO,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ไม่เกิน 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 g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สำหรับ 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torsades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de pointes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หลังจากทำ 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CPR 5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รอบ ไปกล่องที่ </a:t>
            </a:r>
            <a:r>
              <a:rPr lang="en-US" sz="18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5</a:t>
            </a:r>
            <a:endParaRPr lang="th-TH" sz="20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857375" y="0"/>
            <a:ext cx="214313" cy="107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25" y="357188"/>
            <a:ext cx="6810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ช็อกได้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063" y="1000125"/>
            <a:ext cx="5000625" cy="5000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ระหว่างทำ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CPR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กดหน้าอกแรงและเร็ว(</a:t>
            </a:r>
            <a:r>
              <a:rPr lang="en-US" sz="2000" u="sng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&gt;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100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ครั้ง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นาที)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ดูหน้าอกยกขึ้น หยุดกดหน้าอกน้อยที่สุด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รอบของ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CPR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คือกดหน้าอก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15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หน ต่อช่วยหายใจ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ครั้ง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5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รอบ  ประมาณ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อย่า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hyperventilation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ตรวจทางเดินหายใจ และตำแหน่งท่อช่วยหายใจ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หลังจากใส่ท่อช่วยหายใจไม่ต้องรอจังหวะการกดหน้าอกและช่วยหายใจ โดยช่วยหายใจ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8-10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ครั้ง ตรวจชีพจรทุก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สลับผู้กดหน้าอกทุก 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 </a:t>
            </a: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นาที และตรวจชีพจร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หาสาเหตุอื่นเช่น </a:t>
            </a:r>
            <a:r>
              <a:rPr lang="en-US" sz="2000" b="1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ypovolemia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ypoxia,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ydrogen ion (acidosis),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ypo-/</a:t>
            </a: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hyperkalemia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ypoglycemia,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ypothermia,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oxins, </a:t>
            </a:r>
            <a:r>
              <a:rPr lang="en-US" sz="2000" b="1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amponade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, cardiac,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ension </a:t>
            </a:r>
            <a:r>
              <a:rPr lang="en-US" sz="200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pneumothorax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hrombosis(coronary or pulmonary), </a:t>
            </a:r>
            <a:r>
              <a:rPr lang="en-US" sz="20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rauma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214313" y="642938"/>
            <a:ext cx="268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dia New" pitchFamily="34" charset="-34"/>
                <a:cs typeface="Cordia New" pitchFamily="34" charset="-34"/>
              </a:rPr>
              <a:t>8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latin typeface="Cordia New" pitchFamily="34" charset="-34"/>
                <a:cs typeface="Cordia New" pitchFamily="34" charset="-34"/>
              </a:rPr>
              <a:t>การเปิดหลอดเลือด</a:t>
            </a:r>
            <a:r>
              <a:rPr lang="en-US" b="1" smtClean="0">
                <a:latin typeface="Cordia New" pitchFamily="34" charset="-34"/>
                <a:cs typeface="Cordia New" pitchFamily="34" charset="-34"/>
              </a:rPr>
              <a:t>(vascular acess)</a:t>
            </a:r>
            <a:endParaRPr lang="th-TH" b="1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ทางหลอดเลือดดำ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(IV route)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ทางไขกระดูก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(IO route)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ทางหลอดลม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(ETT route)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แนะนำ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IV&gt;IO&gt;ETT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ถ้าไม่สามารถเปิดหลอดเลือดดำได้ภายในเวลาอันรวดเร็ว ให้เปิดทางไขกระดูกทันที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latin typeface="Cordia New" pitchFamily="34" charset="-34"/>
                <a:cs typeface="Cordia New" pitchFamily="34" charset="-34"/>
              </a:rPr>
              <a:t>การเปิดหลอดเลือดดำส่วนปลาย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ควรเลือกเป็นลำดับแรก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th-TH" sz="4000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ถ้ามี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central line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เลือกป็นลำดับแรกสุด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th-TH" sz="4000" dirty="0" smtClean="0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ฉีดยาอย่างรวดเร็ว ฉีดขณะที่กำลังกดหน้าอกอยู่ และฉีดน้ำเกลือประมาณ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5 cc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ไล่สายตามหลังการฉีด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การเปิดหลอดเลือดทางไขกระดูก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b="1" dirty="0" smtClean="0">
                <a:latin typeface="Cordia New" pitchFamily="34" charset="-34"/>
                <a:cs typeface="Cordia New" pitchFamily="34" charset="-34"/>
              </a:rPr>
            </a:b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b="1" dirty="0" err="1" smtClean="0">
                <a:latin typeface="Cordia New" pitchFamily="34" charset="-34"/>
                <a:cs typeface="Cordia New" pitchFamily="34" charset="-34"/>
              </a:rPr>
              <a:t>Intraosseous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 route)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ถ้าไม่สามารถเปิดหลอดเลือดส่วนปลายได้ในเวลา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 90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วินาที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สามารถทำได้ทุกอายุ ทำได้ง่าย สำเร็จภายใน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30-60 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วินาที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เป็นช่องทางที่ดีกว่า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ETT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สารน้ำใดที่ให้ทางหลอดเลือดส่วนปลาย สามารถให้ทาง 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IO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 ได้เช่นกัน</a:t>
            </a: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mage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642938"/>
            <a:ext cx="6500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643063" y="5072063"/>
            <a:ext cx="571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rdia New" pitchFamily="34" charset="-34"/>
                <a:cs typeface="Cordia New" pitchFamily="34" charset="-34"/>
              </a:rPr>
              <a:t>The preferred site for </a:t>
            </a:r>
            <a:r>
              <a:rPr lang="en-US" sz="1800" dirty="0" err="1">
                <a:latin typeface="Cordia New" pitchFamily="34" charset="-34"/>
                <a:cs typeface="Cordia New" pitchFamily="34" charset="-34"/>
              </a:rPr>
              <a:t>intraosseous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access is in the center of the tibia, just distal to the </a:t>
            </a:r>
            <a:r>
              <a:rPr lang="en-US" sz="1800" dirty="0" err="1">
                <a:latin typeface="Cordia New" pitchFamily="34" charset="-34"/>
                <a:cs typeface="Cordia New" pitchFamily="34" charset="-34"/>
              </a:rPr>
              <a:t>tibial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tubercle in neonates; in 6-12 month olds, insert 1 cm distal to </a:t>
            </a:r>
            <a:r>
              <a:rPr lang="en-US" sz="1800" dirty="0" err="1">
                <a:latin typeface="Cordia New" pitchFamily="34" charset="-34"/>
                <a:cs typeface="Cordia New" pitchFamily="34" charset="-34"/>
              </a:rPr>
              <a:t>tibial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800" dirty="0" err="1">
                <a:latin typeface="Cordia New" pitchFamily="34" charset="-34"/>
                <a:cs typeface="Cordia New" pitchFamily="34" charset="-34"/>
              </a:rPr>
              <a:t>tuberosity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, and in children &gt; 1 year of age, insert 2 cm distal to the </a:t>
            </a:r>
            <a:r>
              <a:rPr lang="en-US" sz="1800" dirty="0" err="1">
                <a:latin typeface="Cordia New" pitchFamily="34" charset="-34"/>
                <a:cs typeface="Cordia New" pitchFamily="34" charset="-34"/>
              </a:rPr>
              <a:t>tibial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800" dirty="0" err="1">
                <a:latin typeface="Cordia New" pitchFamily="34" charset="-34"/>
                <a:cs typeface="Cordia New" pitchFamily="34" charset="-34"/>
              </a:rPr>
              <a:t>tuberosity</a:t>
            </a:r>
            <a:endParaRPr lang="th-TH" sz="1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2286000"/>
            <a:ext cx="7772400" cy="1500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CPR drugs</a:t>
            </a:r>
            <a:endParaRPr lang="th-TH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571625"/>
                <a:gridCol w="5267325"/>
                <a:gridCol w="2305050"/>
              </a:tblGrid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ยา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วิธีการให้ยา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หมายเหตุ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Epinephrine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IV/IO : 0.01 mg/kg of 1:1,000 and 10,000 solution (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เท่ากับ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0.1 ml/kg of the 1:10,000 solution)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ET: 0.1 mg/kg of 1:1,000 solution (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เท่ากับ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0.1 ml/kg of the 1:1,000 solution)</a:t>
                      </a: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Amiodarone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VF/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Pulseless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VT : IV/IO : 5 mg/kg  bolus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Perfusing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VT : IV/IO : 5 mg/kg over 20-60 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Infusion : 20-50  mcg/kg/min</a:t>
                      </a: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Caution :hypotension,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Torsade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; half-life is up to 40 days  </a:t>
                      </a:r>
                    </a:p>
                  </a:txBody>
                  <a:tcPr marL="66405" marR="66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857250"/>
          <a:ext cx="9144001" cy="4343484"/>
        </p:xfrm>
        <a:graphic>
          <a:graphicData uri="http://schemas.openxmlformats.org/drawingml/2006/table">
            <a:tbl>
              <a:tblPr/>
              <a:tblGrid>
                <a:gridCol w="1572151"/>
                <a:gridCol w="5266557"/>
                <a:gridCol w="2305293"/>
              </a:tblGrid>
              <a:tr h="2744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Lidocain</a:t>
                      </a:r>
                      <a:r>
                        <a:rPr lang="en-US" sz="2800" b="1" i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VF/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Pulseless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VT : IV/IO : 1 mg/kg  bolus q. 5-15 min, ET : 2-3 mg/kg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Perfusing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VT : IV/IO :1 mg/kg bolus q. 5-15 min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Infusion : 20-50  mcg/kg/min</a:t>
                      </a: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 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neuro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 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toxicity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  <a:sym typeface="Wingdings"/>
                        </a:rPr>
                        <a:t>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seizures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Magnesium</a:t>
                      </a:r>
                      <a:endParaRPr lang="en-US" sz="280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IV/IO : 25-50 mg/kg over 10-20 min ; give faster in 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torsade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, Max : 2 gm</a:t>
                      </a: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:hypotension,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bradycardia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6405" marR="66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57188"/>
          <a:ext cx="9144031" cy="5639638"/>
        </p:xfrm>
        <a:graphic>
          <a:graphicData uri="http://schemas.openxmlformats.org/drawingml/2006/table">
            <a:tbl>
              <a:tblPr/>
              <a:tblGrid>
                <a:gridCol w="1785918"/>
                <a:gridCol w="5052821"/>
                <a:gridCol w="2305292"/>
              </a:tblGrid>
              <a:tr h="3008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Procainamide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Perfusing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 recurrent </a:t>
                      </a:r>
                      <a:r>
                        <a:rPr lang="en-US" sz="280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VT 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: IV/IO : </a:t>
                      </a:r>
                      <a:r>
                        <a:rPr lang="en-US" sz="280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15 mg/kg infused 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over 30-60 min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Recurrent  SVT : IV/IO :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15 mg/kg </a:t>
                      </a:r>
                      <a:r>
                        <a:rPr lang="en-US" sz="280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infused 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over 30-60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:hypotension,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; use it with extreme caution with 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amiodarone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as it can cause AV block or 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Torsade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Atropine</a:t>
                      </a:r>
                      <a:endParaRPr lang="en-US" sz="280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IV/IO : 0.02 mg/kg;  may double amount for second dose,  ET : 0.03 mg/kg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Child Max  : 1 mg, Adolescent Max : 2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 do not give less than 0.1 mg or may worsen the 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bradycardia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785813"/>
          <a:ext cx="9144031" cy="5086159"/>
        </p:xfrm>
        <a:graphic>
          <a:graphicData uri="http://schemas.openxmlformats.org/drawingml/2006/table">
            <a:tbl>
              <a:tblPr/>
              <a:tblGrid>
                <a:gridCol w="1785918"/>
                <a:gridCol w="5052821"/>
                <a:gridCol w="2305292"/>
              </a:tblGrid>
              <a:tr h="3008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Adenosine 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IV/IO : first dose : 0.1 mg /kg  Max : 6 mg, second  dose : </a:t>
                      </a:r>
                      <a:r>
                        <a:rPr lang="en-US" sz="2800" dirty="0" smtClean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0.2 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mg/kg  Max : 12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 transient AV block or </a:t>
                      </a:r>
                      <a:r>
                        <a:rPr lang="en-US" sz="28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asystole</a:t>
                      </a: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; has very short half life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Dobutamine</a:t>
                      </a:r>
                      <a:endParaRPr lang="en-US" sz="28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IV/IO infusion : 2-20 mcg/kg/min infusion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 tachycardia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1"/>
            <a:ext cx="5683936" cy="6572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57188"/>
          <a:ext cx="9144031" cy="5691035"/>
        </p:xfrm>
        <a:graphic>
          <a:graphicData uri="http://schemas.openxmlformats.org/drawingml/2006/table">
            <a:tbl>
              <a:tblPr/>
              <a:tblGrid>
                <a:gridCol w="1785918"/>
                <a:gridCol w="5052821"/>
                <a:gridCol w="2305292"/>
              </a:tblGrid>
              <a:tr h="3442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Dopamine </a:t>
                      </a:r>
                      <a:endParaRPr lang="en-US" sz="24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Low dose : increases force of contraction and cardiac output.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Moderate dose : increases peripheral vascular resistance, BP and cardiac output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High dose : higher increases in peripheral vascular resistance, BP, cardiac work and oxygen demand.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IV/IO infusion : 2-20 mcg/kg/min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 tachycardia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Glucose</a:t>
                      </a:r>
                      <a:endParaRPr lang="en-US" sz="2400" dirty="0">
                        <a:latin typeface="Cordia New" pitchFamily="34" charset="-34"/>
                        <a:ea typeface="Calibri"/>
                        <a:cs typeface="Cord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IV/IO : 0.5-1 g/kg ; this equal 2-4 ml/kg of D25 or  5-10  ml/kg of D10 or 10-20 ml/kg of D5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Caution : maximum recommended concentration should not </a:t>
                      </a:r>
                      <a:r>
                        <a:rPr lang="en-US" sz="2400" dirty="0" err="1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exeed</a:t>
                      </a:r>
                      <a:r>
                        <a:rPr lang="en-US" sz="2400" dirty="0">
                          <a:latin typeface="Cordia New" pitchFamily="34" charset="-34"/>
                          <a:ea typeface="Calibri"/>
                          <a:cs typeface="Cordia New" pitchFamily="34" charset="-34"/>
                        </a:rPr>
                        <a:t> D25%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28625"/>
          <a:ext cx="9144000" cy="4807817"/>
        </p:xfrm>
        <a:graphic>
          <a:graphicData uri="http://schemas.openxmlformats.org/drawingml/2006/table">
            <a:tbl>
              <a:tblPr/>
              <a:tblGrid>
                <a:gridCol w="1572151"/>
                <a:gridCol w="5266555"/>
                <a:gridCol w="2305294"/>
              </a:tblGrid>
              <a:tr h="275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>
                          <a:latin typeface="Angsana New"/>
                          <a:ea typeface="Calibri"/>
                          <a:cs typeface="Cordia New"/>
                        </a:rPr>
                        <a:t>Naloxone</a:t>
                      </a:r>
                      <a:r>
                        <a:rPr lang="en-US" sz="2800" b="1" i="1" dirty="0">
                          <a:latin typeface="Angsana New"/>
                          <a:ea typeface="Calibri"/>
                          <a:cs typeface="Cordia New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&lt; 5 yr or 20 kg : IV/IO : 0.1 mg/kg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&gt; 5 yr or 20 kg : IV /IO : up to 2 mg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ET dose can be given but is not preferred; can also give IM or SQ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Caution : half-life is usually less than the half-life of narcotic, so repeat dosing is often required; 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Angsana New"/>
                          <a:ea typeface="Calibri"/>
                          <a:cs typeface="Cordia New"/>
                        </a:rPr>
                        <a:t>NaHCO3</a:t>
                      </a:r>
                      <a:endParaRPr lang="en-US" sz="28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IV/IO : 1 </a:t>
                      </a:r>
                      <a:r>
                        <a:rPr lang="en-US" sz="2800" dirty="0" err="1">
                          <a:latin typeface="Angsana New"/>
                          <a:ea typeface="Calibri"/>
                          <a:cs typeface="Cordia New"/>
                        </a:rPr>
                        <a:t>mEq</a:t>
                      </a: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/kg slow bolus; give only after effective ventilation is established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Angsana New"/>
                          <a:ea typeface="Calibri"/>
                          <a:cs typeface="Cordia New"/>
                        </a:rPr>
                        <a:t>Caution : causes other drugs to precipitate so flush IV tubing before and after</a:t>
                      </a:r>
                      <a:endParaRPr lang="en-US" sz="28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2786058"/>
            <a:ext cx="8786874" cy="7858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Bradycardia</a:t>
            </a:r>
            <a:r>
              <a:rPr lang="en-US" sz="4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with pulse &amp; poor perfusion  algorithm</a:t>
            </a:r>
            <a:endParaRPr lang="th-TH" sz="4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63" y="214313"/>
            <a:ext cx="7000875" cy="1285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</a:rPr>
              <a:t>Bradycardia</a:t>
            </a:r>
            <a:r>
              <a:rPr lang="en-US" sz="3600" dirty="0">
                <a:solidFill>
                  <a:schemeClr val="tx1"/>
                </a:solidFill>
              </a:rPr>
              <a:t> with pulse algorithm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8938" y="1714500"/>
            <a:ext cx="3429000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cs typeface="+mj-cs"/>
              </a:rPr>
              <a:t>Bradycardia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ที่มีชีพจรและทำให้มี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cardiovascular compromise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313" y="2997200"/>
            <a:ext cx="4032250" cy="1358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j-cs"/>
              </a:rPr>
              <a:t> </a:t>
            </a:r>
            <a:endParaRPr lang="th-TH" sz="20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dirty="0">
                <a:solidFill>
                  <a:schemeClr val="tx1"/>
                </a:solidFill>
                <a:cs typeface="+mj-cs"/>
              </a:rPr>
              <a:t> ทำ </a:t>
            </a:r>
            <a:r>
              <a:rPr lang="en-US" sz="1600" dirty="0">
                <a:solidFill>
                  <a:schemeClr val="tx1"/>
                </a:solidFill>
                <a:cs typeface="+mj-cs"/>
              </a:rPr>
              <a:t>ABCs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dirty="0">
                <a:solidFill>
                  <a:schemeClr val="tx1"/>
                </a:solidFill>
                <a:cs typeface="+mj-cs"/>
              </a:rPr>
              <a:t> ให้ออกซิเจน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dirty="0">
                <a:solidFill>
                  <a:schemeClr val="tx1"/>
                </a:solidFill>
                <a:cs typeface="+mj-cs"/>
              </a:rPr>
              <a:t>  ติด </a:t>
            </a:r>
            <a:r>
              <a:rPr lang="en-US" sz="1600" dirty="0">
                <a:solidFill>
                  <a:schemeClr val="tx1"/>
                </a:solidFill>
                <a:cs typeface="+mj-cs"/>
              </a:rPr>
              <a:t>monitor/defibrillator ,</a:t>
            </a:r>
            <a:r>
              <a:rPr lang="th-TH" sz="1600" dirty="0">
                <a:solidFill>
                  <a:schemeClr val="tx1"/>
                </a:solidFill>
                <a:cs typeface="+mj-cs"/>
              </a:rPr>
              <a:t> วัดฺ</a:t>
            </a:r>
            <a:r>
              <a:rPr lang="en-US" sz="1600" dirty="0">
                <a:solidFill>
                  <a:schemeClr val="tx1"/>
                </a:solidFill>
                <a:cs typeface="+mj-cs"/>
              </a:rPr>
              <a:t>BP, pulse </a:t>
            </a:r>
            <a:r>
              <a:rPr lang="en-US" sz="1600" dirty="0" err="1">
                <a:solidFill>
                  <a:schemeClr val="tx1"/>
                </a:solidFill>
                <a:cs typeface="+mj-cs"/>
              </a:rPr>
              <a:t>oximetry</a:t>
            </a:r>
            <a:endParaRPr lang="en-US" sz="16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+mj-cs"/>
              </a:rPr>
              <a:t> IV/IO 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+mj-cs"/>
              </a:rPr>
              <a:t> 12 lead EKG </a:t>
            </a:r>
            <a:r>
              <a:rPr lang="th-TH" sz="1600" dirty="0">
                <a:solidFill>
                  <a:schemeClr val="tx1"/>
                </a:solidFill>
                <a:cs typeface="+mj-cs"/>
              </a:rPr>
              <a:t>ถ้าทำได้ และไม่ทำให้การรักษาล่าช้า</a:t>
            </a:r>
            <a:endParaRPr lang="en-US" sz="16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0" y="4357688"/>
            <a:ext cx="14287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500438" y="4929188"/>
            <a:ext cx="2357437" cy="1000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cs typeface="+mj-cs"/>
              </a:rPr>
              <a:t>Bradycardia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ที่ทำให้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cardiovascular compromise?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12" name="Shape 11"/>
          <p:cNvCxnSpPr>
            <a:stCxn id="7" idx="1"/>
          </p:cNvCxnSpPr>
          <p:nvPr/>
        </p:nvCxnSpPr>
        <p:spPr>
          <a:xfrm rot="10800000" flipV="1">
            <a:off x="2357438" y="5429250"/>
            <a:ext cx="1143000" cy="1428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</p:cNvCxnSpPr>
          <p:nvPr/>
        </p:nvCxnSpPr>
        <p:spPr>
          <a:xfrm>
            <a:off x="5857875" y="5429250"/>
            <a:ext cx="1214438" cy="1428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5" name="TextBox 14"/>
          <p:cNvSpPr txBox="1">
            <a:spLocks noChangeArrowheads="1"/>
          </p:cNvSpPr>
          <p:nvPr/>
        </p:nvSpPr>
        <p:spPr bwMode="auto">
          <a:xfrm>
            <a:off x="1714500" y="5643563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latin typeface="Calibri" pitchFamily="34" charset="0"/>
                <a:cs typeface="Cordia New" pitchFamily="34" charset="-34"/>
              </a:rPr>
              <a:t>ไม่</a:t>
            </a:r>
          </a:p>
        </p:txBody>
      </p:sp>
      <p:sp>
        <p:nvSpPr>
          <p:cNvPr id="96266" name="TextBox 15"/>
          <p:cNvSpPr txBox="1">
            <a:spLocks noChangeArrowheads="1"/>
          </p:cNvSpPr>
          <p:nvPr/>
        </p:nvSpPr>
        <p:spPr bwMode="auto">
          <a:xfrm>
            <a:off x="7215188" y="5643563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latin typeface="Calibri" pitchFamily="34" charset="0"/>
                <a:cs typeface="Cordia New" pitchFamily="34" charset="-34"/>
              </a:rPr>
              <a:t>ใช่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572000" y="2708275"/>
            <a:ext cx="144463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63" y="142875"/>
            <a:ext cx="2357437" cy="1000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cs typeface="+mj-cs"/>
              </a:rPr>
              <a:t>Bradycardia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ที่ทำให้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cardiovascular compromise?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3" name="Shape 2"/>
          <p:cNvCxnSpPr/>
          <p:nvPr/>
        </p:nvCxnSpPr>
        <p:spPr>
          <a:xfrm rot="10800000" flipV="1">
            <a:off x="2214563" y="642938"/>
            <a:ext cx="1143000" cy="1428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hape 3"/>
          <p:cNvCxnSpPr/>
          <p:nvPr/>
        </p:nvCxnSpPr>
        <p:spPr>
          <a:xfrm>
            <a:off x="5715000" y="642938"/>
            <a:ext cx="1214438" cy="1428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5" name="TextBox 4"/>
          <p:cNvSpPr txBox="1">
            <a:spLocks noChangeArrowheads="1"/>
          </p:cNvSpPr>
          <p:nvPr/>
        </p:nvSpPr>
        <p:spPr bwMode="auto">
          <a:xfrm>
            <a:off x="1785938" y="1214438"/>
            <a:ext cx="43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latin typeface="Calibri" pitchFamily="34" charset="0"/>
                <a:cs typeface="Cordia New" pitchFamily="34" charset="-34"/>
              </a:rPr>
              <a:t>ไม่</a:t>
            </a:r>
          </a:p>
        </p:txBody>
      </p:sp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6929438" y="114300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latin typeface="Calibri" pitchFamily="34" charset="0"/>
                <a:cs typeface="Cordia New" pitchFamily="34" charset="-34"/>
              </a:rPr>
              <a:t>ใช่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875" y="2071688"/>
            <a:ext cx="1785938" cy="1285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ทำ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ABCs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ให้ออกซิเจน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สังเกตุอาการ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 ปรึกษาผู้เชี่ยวชาญ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0688" y="2071688"/>
            <a:ext cx="2857500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ทำ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CPR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ถ้าการให้ออกซิเจน และช่วยหายใจแล้วยังมีชีพจร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&lt;60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ครั้ง/นาที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6787357" y="292814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00750" y="3071813"/>
            <a:ext cx="1857375" cy="642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ยังมี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symptomatic </a:t>
            </a:r>
            <a:r>
              <a:rPr lang="en-US" sz="2000" dirty="0" err="1">
                <a:solidFill>
                  <a:schemeClr val="tx1"/>
                </a:solidFill>
                <a:cs typeface="+mj-cs"/>
              </a:rPr>
              <a:t>bradycardia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?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14" name="Straight Arrow Connector 13"/>
          <p:cNvCxnSpPr>
            <a:stCxn id="12" idx="1"/>
            <a:endCxn id="7" idx="3"/>
          </p:cNvCxnSpPr>
          <p:nvPr/>
        </p:nvCxnSpPr>
        <p:spPr>
          <a:xfrm rot="10800000">
            <a:off x="3071813" y="2714625"/>
            <a:ext cx="2928937" cy="67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2" name="TextBox 14"/>
          <p:cNvSpPr txBox="1">
            <a:spLocks noChangeArrowheads="1"/>
          </p:cNvSpPr>
          <p:nvPr/>
        </p:nvSpPr>
        <p:spPr bwMode="auto">
          <a:xfrm>
            <a:off x="4143375" y="2500313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latin typeface="Calibri" pitchFamily="34" charset="0"/>
                <a:cs typeface="Cordia New" pitchFamily="34" charset="-34"/>
              </a:rPr>
              <a:t>ไม่</a:t>
            </a:r>
          </a:p>
        </p:txBody>
      </p:sp>
      <p:cxnSp>
        <p:nvCxnSpPr>
          <p:cNvPr id="19" name="Straight Arrow Connector 18"/>
          <p:cNvCxnSpPr>
            <a:stCxn id="12" idx="2"/>
          </p:cNvCxnSpPr>
          <p:nvPr/>
        </p:nvCxnSpPr>
        <p:spPr>
          <a:xfrm rot="5400000">
            <a:off x="6715919" y="392985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4" name="TextBox 19"/>
          <p:cNvSpPr txBox="1">
            <a:spLocks noChangeArrowheads="1"/>
          </p:cNvSpPr>
          <p:nvPr/>
        </p:nvSpPr>
        <p:spPr bwMode="auto">
          <a:xfrm>
            <a:off x="6929438" y="371475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latin typeface="Calibri" pitchFamily="34" charset="0"/>
                <a:cs typeface="Cordia New" pitchFamily="34" charset="-34"/>
              </a:rPr>
              <a:t>ใช่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57750" y="4143375"/>
            <a:ext cx="4071938" cy="2000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cs typeface="+mj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ให้ 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epinephrine : IV/IO : 0.01mg/kg, ETT : 0.1mg/kg (1:1,000 : 0.1ml/kg)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ให้ทุก 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3-5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ถ้ามี </a:t>
            </a:r>
            <a:r>
              <a:rPr lang="en-US" sz="180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vagal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tone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เพิ่มขึ้นหรือ 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primary AV block :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ให้ 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atropine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ก่อนขนาด 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: 0.02mg/kg,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อาจให้ซ้ำได้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(Minimum dose : 0.1mg; Maximum total dose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สำหรับเด็ก 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: 1mg, Maximum single dose  : 0.5 mg)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อาจพิจารณาใช้ 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cardiac pacing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</p:txBody>
      </p:sp>
      <p:cxnSp>
        <p:nvCxnSpPr>
          <p:cNvPr id="25" name="Straight Arrow Connector 24"/>
          <p:cNvCxnSpPr>
            <a:stCxn id="21" idx="2"/>
          </p:cNvCxnSpPr>
          <p:nvPr/>
        </p:nvCxnSpPr>
        <p:spPr>
          <a:xfrm rot="5400000">
            <a:off x="6769100" y="6232525"/>
            <a:ext cx="214313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57625" y="6357938"/>
            <a:ext cx="5286375" cy="5000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ถ้ามี </a:t>
            </a:r>
            <a:r>
              <a:rPr lang="en-US" sz="2000" dirty="0" err="1">
                <a:solidFill>
                  <a:schemeClr val="tx1"/>
                </a:solidFill>
                <a:cs typeface="+mj-cs"/>
              </a:rPr>
              <a:t>pulseless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arrest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ให้ใช้แผนปฏิบัติการ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+mj-cs"/>
              </a:rPr>
              <a:t>pulseless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arrest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750" y="3789363"/>
            <a:ext cx="2879725" cy="1871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Cardivascular</a:t>
            </a:r>
            <a:r>
              <a:rPr lang="en-US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compromise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Hypotension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Acutely altered mental status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Signs of shock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Font typeface="Arial" pitchFamily="34" charset="0"/>
              <a:buChar char="•"/>
              <a:defRPr/>
            </a:pP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2500313"/>
            <a:ext cx="7772400" cy="15001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Tachycardia with adequate perfusion algorithm</a:t>
            </a:r>
            <a:endParaRPr lang="th-TH" sz="4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313"/>
            <a:ext cx="9144000" cy="1285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Tachycardia with adequate perfusion algorithm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0313" y="1643063"/>
            <a:ext cx="4071937" cy="1714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แผนปฏิบัติการ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BLS :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ประเมิน, ช่วยเหลือตาม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ABCs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ประเมินการไหลเวียนโลหิต ชีพจร และให้ออกซิเจน และช่วยหายใจตามต้องการ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ติดตาม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monitor/defibrillation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ประเมิน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EKG 12 lead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ถ้าทำได้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57688" y="3357563"/>
            <a:ext cx="214312" cy="121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643313" y="4572000"/>
            <a:ext cx="1643062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QRS duration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13" name="Shape 12"/>
          <p:cNvCxnSpPr>
            <a:stCxn id="9" idx="3"/>
          </p:cNvCxnSpPr>
          <p:nvPr/>
        </p:nvCxnSpPr>
        <p:spPr>
          <a:xfrm>
            <a:off x="5286375" y="4894263"/>
            <a:ext cx="1928813" cy="19637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9" idx="1"/>
          </p:cNvCxnSpPr>
          <p:nvPr/>
        </p:nvCxnSpPr>
        <p:spPr>
          <a:xfrm rot="10800000" flipV="1">
            <a:off x="1785938" y="4894263"/>
            <a:ext cx="1857375" cy="19637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75" y="714375"/>
            <a:ext cx="2500313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ประเมินจังหวะการเต้นของหัวใจ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3500" y="714375"/>
            <a:ext cx="3286125" cy="642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น่าจะเป็น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ventricular tachycardia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0"/>
            <a:ext cx="24431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j-cs"/>
              </a:rPr>
              <a:t>QRS duration </a:t>
            </a:r>
            <a:r>
              <a:rPr lang="th-TH" sz="1800" dirty="0">
                <a:latin typeface="+mn-lt"/>
                <a:cs typeface="+mj-cs"/>
              </a:rPr>
              <a:t>ปกติสำหรับเด็ก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atin typeface="+mn-lt"/>
                <a:cs typeface="+mj-cs"/>
              </a:rPr>
              <a:t>(</a:t>
            </a:r>
            <a:r>
              <a:rPr lang="en-US" sz="1800" u="sng" dirty="0">
                <a:latin typeface="+mn-lt"/>
                <a:cs typeface="+mj-cs"/>
              </a:rPr>
              <a:t>&lt;</a:t>
            </a:r>
            <a:r>
              <a:rPr lang="en-US" sz="1800" dirty="0">
                <a:latin typeface="+mn-lt"/>
                <a:cs typeface="+mj-cs"/>
              </a:rPr>
              <a:t>0.09 </a:t>
            </a:r>
            <a:r>
              <a:rPr lang="th-TH" sz="1800" dirty="0">
                <a:latin typeface="+mn-lt"/>
                <a:cs typeface="+mj-cs"/>
              </a:rPr>
              <a:t>วินาที)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j-cs"/>
              </a:rPr>
              <a:t>QRS duration </a:t>
            </a:r>
            <a:r>
              <a:rPr lang="th-TH" sz="1800" dirty="0">
                <a:latin typeface="+mn-lt"/>
                <a:cs typeface="+mj-cs"/>
              </a:rPr>
              <a:t>กว้างสำหรับเด็ก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atin typeface="+mn-lt"/>
                <a:cs typeface="+mj-cs"/>
              </a:rPr>
              <a:t>(</a:t>
            </a:r>
            <a:r>
              <a:rPr lang="en-US" sz="1800">
                <a:latin typeface="+mn-lt"/>
                <a:cs typeface="+mj-cs"/>
              </a:rPr>
              <a:t>&gt;0.09</a:t>
            </a:r>
            <a:r>
              <a:rPr lang="th-TH" sz="1800">
                <a:latin typeface="+mn-lt"/>
                <a:cs typeface="+mj-cs"/>
              </a:rPr>
              <a:t>วินาที</a:t>
            </a:r>
            <a:r>
              <a:rPr lang="th-TH" sz="1800" dirty="0">
                <a:latin typeface="+mn-lt"/>
                <a:cs typeface="+mj-cs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43063"/>
            <a:ext cx="2928938" cy="2500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น่าจะเป็น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sinus tachycardia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มีประวัติที่เข้าได้หรือมีสาเหตุ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มี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P wave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ลักษณะปกติ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เปลี่ยนตาม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ระยะ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RR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เปลี่ยนไป แต่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PR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เท่าเดิม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เด็กเล็ก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มักจะ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&lt; 220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ครั้ง/นาที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เด็กโต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มักจะ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&lt; 180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ครั้ง/นาที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0375" y="1643063"/>
            <a:ext cx="2500313" cy="3214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น่าจะเป็น </a:t>
            </a:r>
            <a:r>
              <a:rPr lang="en-US" sz="2000" dirty="0" err="1">
                <a:solidFill>
                  <a:schemeClr val="tx1"/>
                </a:solidFill>
                <a:cs typeface="+mj-cs"/>
              </a:rPr>
              <a:t>supraventicular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tachycardia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ไม่มีประวัติหรือสาเหตุ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ไม่เห็น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P wave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หรือผิดปกติ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ไม่เปลี่ยนตาม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HR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ไม่เปลี่ยนแปลงอย่างทันที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เด็กเล็ก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มักจะ </a:t>
            </a:r>
            <a:r>
              <a:rPr lang="en-US" sz="2000" u="sng" dirty="0">
                <a:solidFill>
                  <a:schemeClr val="tx1"/>
                </a:solidFill>
                <a:cs typeface="+mj-cs"/>
              </a:rPr>
              <a:t>&gt;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220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ครั้ง/นาที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เด็กโต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มักจะ </a:t>
            </a:r>
            <a:r>
              <a:rPr lang="en-US" sz="2000" u="sng" dirty="0">
                <a:solidFill>
                  <a:schemeClr val="tx1"/>
                </a:solidFill>
                <a:cs typeface="+mj-cs"/>
              </a:rPr>
              <a:t>&gt;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 180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 ครั้ง/นาที</a:t>
            </a:r>
            <a:endParaRPr lang="en-US" sz="2000" dirty="0">
              <a:solidFill>
                <a:schemeClr val="tx1"/>
              </a:solidFill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cs typeface="+mj-cs"/>
            </a:endParaRPr>
          </a:p>
        </p:txBody>
      </p:sp>
      <p:cxnSp>
        <p:nvCxnSpPr>
          <p:cNvPr id="16" name="Straight Arrow Connector 15"/>
          <p:cNvCxnSpPr>
            <a:stCxn id="3" idx="2"/>
          </p:cNvCxnSpPr>
          <p:nvPr/>
        </p:nvCxnSpPr>
        <p:spPr>
          <a:xfrm rot="5400000">
            <a:off x="6501607" y="164226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00688" y="1928813"/>
            <a:ext cx="3175000" cy="2428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พิจารณาให้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adenosine </a:t>
            </a:r>
            <a:r>
              <a:rPr lang="en-US" sz="2000" dirty="0">
                <a:solidFill>
                  <a:schemeClr val="tx1"/>
                </a:solidFill>
              </a:rPr>
              <a:t>0.1mg/kg IV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(ครั้งแรกไม่เกิน </a:t>
            </a:r>
            <a:r>
              <a:rPr lang="en-US" sz="2000" dirty="0">
                <a:solidFill>
                  <a:schemeClr val="tx1"/>
                </a:solidFill>
              </a:rPr>
              <a:t>6 mg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อาจซ้ำได้ </a:t>
            </a:r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th-TH" sz="2000" dirty="0">
                <a:solidFill>
                  <a:schemeClr val="tx1"/>
                </a:solidFill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ครั้งโดยเพิ่มขนาดเป็น</a:t>
            </a:r>
            <a:r>
              <a:rPr lang="th-TH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2 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เท่า แต่ไม่เกิน </a:t>
            </a:r>
            <a:r>
              <a:rPr lang="en-US" sz="2000" dirty="0">
                <a:solidFill>
                  <a:schemeClr val="tx1"/>
                </a:solidFill>
              </a:rPr>
              <a:t>12 mg 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(ถ้าจังหวะการเต้นของหัวใจสม่ำเสมอ  และ</a:t>
            </a:r>
            <a:r>
              <a:rPr lang="en-US" sz="2000" dirty="0">
                <a:solidFill>
                  <a:schemeClr val="tx1"/>
                </a:solidFill>
              </a:rPr>
              <a:t>QRS </a:t>
            </a:r>
            <a:r>
              <a:rPr lang="en-US" sz="2000" dirty="0" err="1">
                <a:solidFill>
                  <a:schemeClr val="tx1"/>
                </a:solidFill>
              </a:rPr>
              <a:t>monomorphic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) (เพื่อแยกจาก </a:t>
            </a:r>
            <a:r>
              <a:rPr lang="en-US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SVT </a:t>
            </a:r>
            <a:r>
              <a:rPr lang="th-TH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ที่มี </a:t>
            </a:r>
            <a:r>
              <a:rPr lang="en-US" sz="2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wide QRS)</a:t>
            </a:r>
            <a:endParaRPr lang="th-TH" sz="20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000" dirty="0">
              <a:cs typeface="+mj-cs"/>
            </a:endParaRPr>
          </a:p>
        </p:txBody>
      </p: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8675688" y="3143250"/>
            <a:ext cx="3254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3"/>
          </p:cNvCxnSpPr>
          <p:nvPr/>
        </p:nvCxnSpPr>
        <p:spPr>
          <a:xfrm rot="10800000">
            <a:off x="8675688" y="3143250"/>
            <a:ext cx="46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680200" y="446563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08625" y="4572000"/>
            <a:ext cx="2778125" cy="2025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ปรึกษาผุ้เชี่ยวชาญ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พิจารณาเลือกใช้ยา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Amiodarone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5mg/kg IV </a:t>
            </a: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ในเวลา 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20-60 </a:t>
            </a: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Procainamide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15mg/kg IV </a:t>
            </a: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ในเวลา 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30-60 </a:t>
            </a: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นาที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ไม่ควรให้ </a:t>
            </a:r>
            <a:r>
              <a:rPr lang="en-US" sz="160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amiodarone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160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procainamide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ด้วยกันเป็น </a:t>
            </a:r>
            <a:r>
              <a:rPr lang="en-US" sz="1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routine)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พิจารณาทำ</a:t>
            </a:r>
            <a:r>
              <a:rPr lang="en-US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synchronized </a:t>
            </a:r>
            <a:r>
              <a:rPr lang="en-US" sz="180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cardioversion</a:t>
            </a:r>
            <a:endParaRPr lang="en-US" sz="18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18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37" name="Shape 36"/>
          <p:cNvCxnSpPr>
            <a:stCxn id="3" idx="3"/>
          </p:cNvCxnSpPr>
          <p:nvPr/>
        </p:nvCxnSpPr>
        <p:spPr>
          <a:xfrm>
            <a:off x="8429625" y="1035050"/>
            <a:ext cx="571500" cy="56800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714625" y="5143500"/>
            <a:ext cx="2649538" cy="1714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1600" dirty="0">
              <a:latin typeface="AngsanaUPC" pitchFamily="18" charset="-34"/>
              <a:cs typeface="AngsanaUPC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เปิดหลอดเลือดดำ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พิจารณาให้ </a:t>
            </a: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adenosine 0.1mg/kg IV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(ครั้งแรกไม่เกิน </a:t>
            </a: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6 mg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อาจซ้ำได้ </a:t>
            </a: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ครั้งโดยเพิ่มขนาดเป็น </a:t>
            </a: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เท่า แต่ไม่เกิน </a:t>
            </a: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12 mg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IV bolus 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อย่างรวดเร็ว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พิจารณาทำ</a:t>
            </a: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synchronized </a:t>
            </a:r>
            <a:r>
              <a:rPr lang="en-US" sz="1400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cardioversion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ถ้า</a:t>
            </a:r>
            <a:r>
              <a:rPr lang="en-US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adenosine</a:t>
            </a:r>
            <a:r>
              <a:rPr lang="th-TH" sz="14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ไม่ได้ผล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1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46" name="Straight Arrow Connector 45"/>
          <p:cNvCxnSpPr>
            <a:stCxn id="2" idx="2"/>
          </p:cNvCxnSpPr>
          <p:nvPr/>
        </p:nvCxnSpPr>
        <p:spPr>
          <a:xfrm rot="5400000">
            <a:off x="1696245" y="1304131"/>
            <a:ext cx="214312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" idx="2"/>
          </p:cNvCxnSpPr>
          <p:nvPr/>
        </p:nvCxnSpPr>
        <p:spPr>
          <a:xfrm rot="16200000" flipH="1">
            <a:off x="2696370" y="624681"/>
            <a:ext cx="214312" cy="1679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3"/>
          </p:cNvCxnSpPr>
          <p:nvPr/>
        </p:nvCxnSpPr>
        <p:spPr>
          <a:xfrm flipV="1">
            <a:off x="8286750" y="5573713"/>
            <a:ext cx="714375" cy="11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1" idx="3"/>
          </p:cNvCxnSpPr>
          <p:nvPr/>
        </p:nvCxnSpPr>
        <p:spPr>
          <a:xfrm rot="10800000" flipV="1">
            <a:off x="8286750" y="5573713"/>
            <a:ext cx="714375" cy="11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856457" y="428704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28625" y="4429125"/>
            <a:ext cx="1571625" cy="3571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/>
                </a:solidFill>
                <a:cs typeface="+mj-cs"/>
              </a:rPr>
              <a:t>หาสาเหตุและวิธีรักษา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85750" y="4857750"/>
            <a:ext cx="2286000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/>
                </a:solidFill>
                <a:cs typeface="+mj-cs"/>
              </a:rPr>
              <a:t>พิจารณาทำ </a:t>
            </a:r>
            <a:r>
              <a:rPr lang="en-US" sz="1600" dirty="0" err="1">
                <a:solidFill>
                  <a:schemeClr val="tx1"/>
                </a:solidFill>
                <a:cs typeface="+mj-cs"/>
              </a:rPr>
              <a:t>vagal</a:t>
            </a:r>
            <a:r>
              <a:rPr lang="en-US" sz="1600" dirty="0">
                <a:solidFill>
                  <a:schemeClr val="tx1"/>
                </a:solidFill>
                <a:cs typeface="+mj-cs"/>
              </a:rPr>
              <a:t> maneuvers</a:t>
            </a:r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66" name="Straight Arrow Connector 65"/>
          <p:cNvCxnSpPr>
            <a:stCxn id="60" idx="3"/>
          </p:cNvCxnSpPr>
          <p:nvPr/>
        </p:nvCxnSpPr>
        <p:spPr>
          <a:xfrm flipV="1">
            <a:off x="2571750" y="5000625"/>
            <a:ext cx="1285875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5364163" y="6669088"/>
            <a:ext cx="36004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3744119" y="4977606"/>
            <a:ext cx="215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2643188"/>
            <a:ext cx="7772400" cy="15001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Tachycardia with pulse but poor perfusion algorithm</a:t>
            </a:r>
            <a:endParaRPr lang="th-TH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313"/>
            <a:ext cx="9144000" cy="1285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Tachycardia with pulse but poor perfusion algorithm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0375" y="1643063"/>
            <a:ext cx="3071813" cy="1643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TACHYCARDIA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ที่มีชีพจร และ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poor perfusion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ทำ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ABCs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ให้ออกซิเจน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  <a:cs typeface="+mj-cs"/>
              </a:rPr>
              <a:t> ติด </a:t>
            </a:r>
            <a:r>
              <a:rPr lang="en-US" sz="2000" dirty="0" err="1">
                <a:solidFill>
                  <a:schemeClr val="tx1"/>
                </a:solidFill>
                <a:cs typeface="+mj-cs"/>
              </a:rPr>
              <a:t>mornitor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/defibrillator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rot="5400000">
            <a:off x="4303713" y="3482975"/>
            <a:ext cx="4286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1875" y="3714750"/>
            <a:ext cx="2000250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ดู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QRS duration</a:t>
            </a:r>
            <a:endParaRPr lang="th-TH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3286125"/>
            <a:ext cx="8985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+mn-lt"/>
                <a:cs typeface="+mj-cs"/>
              </a:rPr>
              <a:t>ยังมีอาการ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2714625" y="3857625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785813" y="3643313"/>
            <a:ext cx="1928812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ดู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12-lead ECG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หรือ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monitor</a:t>
            </a:r>
            <a:endParaRPr lang="th-TH" sz="1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572125" y="3857625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6429375" y="3643313"/>
            <a:ext cx="271462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/>
                </a:solidFill>
                <a:cs typeface="+mj-cs"/>
              </a:rPr>
              <a:t>อาจเป็น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+mj-cs"/>
              </a:rPr>
              <a:t>Ventricular tachycardia</a:t>
            </a:r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179513" y="4392613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63" y="4572000"/>
            <a:ext cx="2571750" cy="1928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น่าจะเป็น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sinus tachycardia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มีประวัติเข้าได้หรือมีสาเหตุ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มี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P wave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ลักษณะปกติ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เปลี่ยนตาม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ระยะ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RR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เปลี่ยนไปมา แต่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PR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คงที่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เด็กเล็ก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มักจะ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&lt;220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ครั้ง/นาที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เด็กโต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HR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มักจะ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&lt;180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ครั้ง/นาที</a:t>
            </a:r>
            <a:endParaRPr lang="en-US" sz="1800" dirty="0">
              <a:solidFill>
                <a:schemeClr val="tx1"/>
              </a:solidFill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86125" y="4572000"/>
            <a:ext cx="257175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น่าจะเป็น </a:t>
            </a:r>
            <a:r>
              <a:rPr lang="en-US" sz="1800" dirty="0" err="1">
                <a:solidFill>
                  <a:schemeClr val="tx1"/>
                </a:solidFill>
                <a:cs typeface="+mj-cs"/>
              </a:rPr>
              <a:t>supraventricular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cs typeface="+mj-cs"/>
              </a:rPr>
              <a:t>tachycardia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ไม่</a:t>
            </a:r>
            <a:r>
              <a:rPr lang="th-TH" sz="1800" dirty="0">
                <a:solidFill>
                  <a:schemeClr val="tx1"/>
                </a:solidFill>
              </a:rPr>
              <a:t>มีประวัติหรือสาเหตุ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ไม่เห็น </a:t>
            </a:r>
            <a:r>
              <a:rPr lang="en-US" sz="1800" dirty="0">
                <a:solidFill>
                  <a:schemeClr val="tx1"/>
                </a:solidFill>
              </a:rPr>
              <a:t>P wave </a:t>
            </a:r>
            <a:r>
              <a:rPr lang="th-TH" sz="1800" dirty="0">
                <a:solidFill>
                  <a:schemeClr val="tx1"/>
                </a:solidFill>
              </a:rPr>
              <a:t>หรือผิดปกติ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HR </a:t>
            </a:r>
            <a:r>
              <a:rPr lang="th-TH" sz="1800" dirty="0">
                <a:solidFill>
                  <a:schemeClr val="tx1"/>
                </a:solidFill>
              </a:rPr>
              <a:t>ไม่เปลี่ยนตาม </a:t>
            </a:r>
            <a:r>
              <a:rPr lang="en-US" sz="1800" dirty="0">
                <a:solidFill>
                  <a:schemeClr val="tx1"/>
                </a:solidFill>
              </a:rPr>
              <a:t>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 HR </a:t>
            </a:r>
            <a:r>
              <a:rPr lang="th-TH" sz="1800" dirty="0">
                <a:solidFill>
                  <a:schemeClr val="tx1"/>
                </a:solidFill>
              </a:rPr>
              <a:t>ไม่เปลี่ยนแปลงอย่างทันที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เด็กเล็ก </a:t>
            </a:r>
            <a:r>
              <a:rPr lang="en-US" sz="1800" dirty="0">
                <a:solidFill>
                  <a:schemeClr val="tx1"/>
                </a:solidFill>
              </a:rPr>
              <a:t>HR </a:t>
            </a:r>
            <a:r>
              <a:rPr lang="th-TH" sz="1800" dirty="0">
                <a:solidFill>
                  <a:schemeClr val="tx1"/>
                </a:solidFill>
              </a:rPr>
              <a:t>มักจะ</a:t>
            </a:r>
            <a:r>
              <a:rPr lang="en-US" sz="1800" u="sng" dirty="0">
                <a:solidFill>
                  <a:schemeClr val="tx1"/>
                </a:solidFill>
              </a:rPr>
              <a:t>&gt;</a:t>
            </a:r>
            <a:r>
              <a:rPr lang="en-US" sz="1800" dirty="0">
                <a:solidFill>
                  <a:schemeClr val="tx1"/>
                </a:solidFill>
              </a:rPr>
              <a:t>220</a:t>
            </a:r>
            <a:r>
              <a:rPr lang="th-TH" sz="1800" dirty="0">
                <a:solidFill>
                  <a:schemeClr val="tx1"/>
                </a:solidFill>
              </a:rPr>
              <a:t>ครั้ง/นาที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 เด็กโต </a:t>
            </a:r>
            <a:r>
              <a:rPr lang="en-US" sz="1800" dirty="0">
                <a:solidFill>
                  <a:schemeClr val="tx1"/>
                </a:solidFill>
              </a:rPr>
              <a:t>HR </a:t>
            </a:r>
            <a:r>
              <a:rPr lang="th-TH" sz="1800" dirty="0">
                <a:solidFill>
                  <a:schemeClr val="tx1"/>
                </a:solidFill>
              </a:rPr>
              <a:t>มักจะ</a:t>
            </a:r>
            <a:r>
              <a:rPr lang="en-US" sz="1800" u="sng" dirty="0">
                <a:solidFill>
                  <a:schemeClr val="tx1"/>
                </a:solidFill>
              </a:rPr>
              <a:t>&gt;</a:t>
            </a:r>
            <a:r>
              <a:rPr lang="en-US" sz="1800" dirty="0">
                <a:solidFill>
                  <a:schemeClr val="tx1"/>
                </a:solidFill>
              </a:rPr>
              <a:t>180</a:t>
            </a:r>
            <a:r>
              <a:rPr lang="th-TH" sz="1800" dirty="0">
                <a:solidFill>
                  <a:schemeClr val="tx1"/>
                </a:solidFill>
              </a:rPr>
              <a:t>ครั้ง/นาที</a:t>
            </a:r>
            <a:endParaRPr lang="en-US" sz="1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5063" y="4572000"/>
            <a:ext cx="2928937" cy="1785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ทำ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synchronize </a:t>
            </a:r>
            <a:r>
              <a:rPr lang="en-US" sz="1800" dirty="0" err="1">
                <a:solidFill>
                  <a:schemeClr val="tx1"/>
                </a:solidFill>
                <a:cs typeface="+mj-cs"/>
              </a:rPr>
              <a:t>cardioversion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ทันที ขนาด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0.5-1J/kg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(อาจเพิ่มเป็น 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2J/kg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ถ้าไม่ได้ผล)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  <a:cs typeface="+mj-cs"/>
              </a:rPr>
              <a:t> ควรให้ยานอนหลับถ้าเป็นไปได้ แต่ไม่ควรทำให้ </a:t>
            </a:r>
            <a:r>
              <a:rPr lang="en-US" sz="1800" dirty="0" err="1">
                <a:solidFill>
                  <a:schemeClr val="tx1"/>
                </a:solidFill>
                <a:cs typeface="+mj-cs"/>
              </a:rPr>
              <a:t>cardioversion</a:t>
            </a:r>
            <a:r>
              <a:rPr lang="en-US" sz="18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800" dirty="0">
                <a:solidFill>
                  <a:schemeClr val="tx1"/>
                </a:solidFill>
                <a:cs typeface="+mj-cs"/>
              </a:rPr>
              <a:t>ช้าออกไป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31" name="Straight Arrow Connector 30"/>
          <p:cNvCxnSpPr>
            <a:stCxn id="21" idx="2"/>
          </p:cNvCxnSpPr>
          <p:nvPr/>
        </p:nvCxnSpPr>
        <p:spPr>
          <a:xfrm rot="16200000" flipH="1">
            <a:off x="7572375" y="4357688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endCxn id="25" idx="0"/>
          </p:cNvCxnSpPr>
          <p:nvPr/>
        </p:nvCxnSpPr>
        <p:spPr>
          <a:xfrm>
            <a:off x="1357313" y="4357688"/>
            <a:ext cx="3214687" cy="2143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5" name="Rectangle 16"/>
          <p:cNvSpPr>
            <a:spLocks noChangeArrowheads="1"/>
          </p:cNvSpPr>
          <p:nvPr/>
        </p:nvSpPr>
        <p:spPr bwMode="auto">
          <a:xfrm>
            <a:off x="2357438" y="34290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QRS duration </a:t>
            </a:r>
            <a:r>
              <a:rPr lang="th-TH" sz="1200"/>
              <a:t>แคบ</a:t>
            </a:r>
          </a:p>
          <a:p>
            <a:pPr algn="ctr"/>
            <a:r>
              <a:rPr lang="th-TH" sz="1200"/>
              <a:t>(</a:t>
            </a:r>
            <a:r>
              <a:rPr lang="en-US" sz="1200" u="sng"/>
              <a:t>&lt;</a:t>
            </a:r>
            <a:r>
              <a:rPr lang="en-US" sz="1200"/>
              <a:t>0.09 </a:t>
            </a:r>
            <a:r>
              <a:rPr lang="th-TH" sz="1200"/>
              <a:t>วินาที)</a:t>
            </a:r>
          </a:p>
        </p:txBody>
      </p:sp>
      <p:sp>
        <p:nvSpPr>
          <p:cNvPr id="104466" name="Rectangle 21"/>
          <p:cNvSpPr>
            <a:spLocks noChangeArrowheads="1"/>
          </p:cNvSpPr>
          <p:nvPr/>
        </p:nvSpPr>
        <p:spPr bwMode="auto">
          <a:xfrm>
            <a:off x="5072063" y="34290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QRS duration </a:t>
            </a:r>
            <a:r>
              <a:rPr lang="th-TH" sz="1200"/>
              <a:t>กว้าง</a:t>
            </a:r>
          </a:p>
          <a:p>
            <a:pPr algn="ctr"/>
            <a:r>
              <a:rPr lang="th-TH" sz="1200"/>
              <a:t>(</a:t>
            </a:r>
            <a:r>
              <a:rPr lang="en-US" sz="1200"/>
              <a:t>&gt;0.09 </a:t>
            </a:r>
            <a:r>
              <a:rPr lang="th-TH" sz="1200"/>
              <a:t>วินาที)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5105</Words>
  <Application>Microsoft Office PowerPoint</Application>
  <PresentationFormat>นำเสนอทางหน้าจอ (4:3)</PresentationFormat>
  <Paragraphs>669</Paragraphs>
  <Slides>101</Slides>
  <Notes>2</Notes>
  <HiddenSlides>0</HiddenSlides>
  <MMClips>1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101</vt:i4>
      </vt:variant>
    </vt:vector>
  </HeadingPairs>
  <TitlesOfParts>
    <vt:vector size="102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ลำดับขั้นตอนการรักษา</vt:lpstr>
      <vt:lpstr>One rescuer, outer hospital &amp; no witness</vt:lpstr>
      <vt:lpstr>One rescuer, outer hospital &amp; with witness(sudden collapse)</vt:lpstr>
      <vt:lpstr>Inner hospital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การเปิดหลอดเลือด(vascular acess)</vt:lpstr>
      <vt:lpstr>การเปิดหลอดเลือดดำส่วนปลาย</vt:lpstr>
      <vt:lpstr>การเปิดหลอดเลือดทางไขกระดูก (Intraosseous route)</vt:lpstr>
      <vt:lpstr>ภาพนิ่ง 84</vt:lpstr>
      <vt:lpstr>ภาพนิ่ง 85</vt:lpstr>
      <vt:lpstr>ภาพนิ่ง 86</vt:lpstr>
      <vt:lpstr>ภาพนิ่ง 87</vt:lpstr>
      <vt:lpstr>ภาพนิ่ง 88</vt:lpstr>
      <vt:lpstr>ภาพนิ่ง 89</vt:lpstr>
      <vt:lpstr>ภาพนิ่ง 90</vt:lpstr>
      <vt:lpstr>ภาพนิ่ง 91</vt:lpstr>
      <vt:lpstr>ภาพนิ่ง 92</vt:lpstr>
      <vt:lpstr>ภาพนิ่ง 93</vt:lpstr>
      <vt:lpstr>ภาพนิ่ง 94</vt:lpstr>
      <vt:lpstr>ภาพนิ่ง 95</vt:lpstr>
      <vt:lpstr>ภาพนิ่ง 96</vt:lpstr>
      <vt:lpstr>ภาพนิ่ง 97</vt:lpstr>
      <vt:lpstr>ภาพนิ่ง 98</vt:lpstr>
      <vt:lpstr>ภาพนิ่ง 99</vt:lpstr>
      <vt:lpstr>ภาพนิ่ง 100</vt:lpstr>
      <vt:lpstr>ภาพนิ่ง 101</vt:lpstr>
    </vt:vector>
  </TitlesOfParts>
  <Company>บ้าน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ณิฃาภา</dc:creator>
  <cp:lastModifiedBy>ณิฃาภา</cp:lastModifiedBy>
  <cp:revision>179</cp:revision>
  <dcterms:created xsi:type="dcterms:W3CDTF">2015-05-15T23:51:02Z</dcterms:created>
  <dcterms:modified xsi:type="dcterms:W3CDTF">2015-07-15T11:43:54Z</dcterms:modified>
</cp:coreProperties>
</file>